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272"/>
  </p:notesMasterIdLst>
  <p:sldIdLst>
    <p:sldId id="532" r:id="rId2"/>
    <p:sldId id="299" r:id="rId3"/>
    <p:sldId id="300" r:id="rId4"/>
    <p:sldId id="301" r:id="rId5"/>
    <p:sldId id="302" r:id="rId6"/>
    <p:sldId id="303" r:id="rId7"/>
    <p:sldId id="304" r:id="rId8"/>
    <p:sldId id="306" r:id="rId9"/>
    <p:sldId id="305" r:id="rId10"/>
    <p:sldId id="533" r:id="rId11"/>
    <p:sldId id="256" r:id="rId12"/>
    <p:sldId id="257" r:id="rId13"/>
    <p:sldId id="259" r:id="rId14"/>
    <p:sldId id="295" r:id="rId15"/>
    <p:sldId id="261" r:id="rId16"/>
    <p:sldId id="262" r:id="rId17"/>
    <p:sldId id="277" r:id="rId18"/>
    <p:sldId id="263" r:id="rId19"/>
    <p:sldId id="278" r:id="rId20"/>
    <p:sldId id="264" r:id="rId21"/>
    <p:sldId id="281" r:id="rId22"/>
    <p:sldId id="282" r:id="rId23"/>
    <p:sldId id="280" r:id="rId24"/>
    <p:sldId id="279" r:id="rId25"/>
    <p:sldId id="534" r:id="rId26"/>
    <p:sldId id="296" r:id="rId27"/>
    <p:sldId id="269" r:id="rId28"/>
    <p:sldId id="260" r:id="rId29"/>
    <p:sldId id="268" r:id="rId30"/>
    <p:sldId id="293" r:id="rId31"/>
    <p:sldId id="290" r:id="rId32"/>
    <p:sldId id="284" r:id="rId33"/>
    <p:sldId id="291" r:id="rId34"/>
    <p:sldId id="292" r:id="rId35"/>
    <p:sldId id="297" r:id="rId36"/>
    <p:sldId id="270" r:id="rId37"/>
    <p:sldId id="266" r:id="rId38"/>
    <p:sldId id="294" r:id="rId39"/>
    <p:sldId id="537" r:id="rId40"/>
    <p:sldId id="544" r:id="rId41"/>
    <p:sldId id="557" r:id="rId42"/>
    <p:sldId id="540" r:id="rId43"/>
    <p:sldId id="541" r:id="rId44"/>
    <p:sldId id="539" r:id="rId45"/>
    <p:sldId id="538" r:id="rId46"/>
    <p:sldId id="535" r:id="rId47"/>
    <p:sldId id="542" r:id="rId48"/>
    <p:sldId id="547" r:id="rId49"/>
    <p:sldId id="556" r:id="rId50"/>
    <p:sldId id="548" r:id="rId51"/>
    <p:sldId id="550" r:id="rId52"/>
    <p:sldId id="552" r:id="rId53"/>
    <p:sldId id="553" r:id="rId54"/>
    <p:sldId id="551" r:id="rId55"/>
    <p:sldId id="549" r:id="rId56"/>
    <p:sldId id="554" r:id="rId57"/>
    <p:sldId id="555" r:id="rId58"/>
    <p:sldId id="546" r:id="rId59"/>
    <p:sldId id="543" r:id="rId60"/>
    <p:sldId id="309" r:id="rId61"/>
    <p:sldId id="310" r:id="rId62"/>
    <p:sldId id="289" r:id="rId63"/>
    <p:sldId id="312" r:id="rId64"/>
    <p:sldId id="315" r:id="rId65"/>
    <p:sldId id="298" r:id="rId66"/>
    <p:sldId id="319" r:id="rId67"/>
    <p:sldId id="320" r:id="rId68"/>
    <p:sldId id="321" r:id="rId69"/>
    <p:sldId id="322" r:id="rId70"/>
    <p:sldId id="323" r:id="rId71"/>
    <p:sldId id="328" r:id="rId72"/>
    <p:sldId id="325" r:id="rId73"/>
    <p:sldId id="326" r:id="rId74"/>
    <p:sldId id="327" r:id="rId75"/>
    <p:sldId id="558" r:id="rId76"/>
    <p:sldId id="345" r:id="rId77"/>
    <p:sldId id="329" r:id="rId78"/>
    <p:sldId id="330" r:id="rId79"/>
    <p:sldId id="331" r:id="rId80"/>
    <p:sldId id="332" r:id="rId81"/>
    <p:sldId id="318" r:id="rId82"/>
    <p:sldId id="334" r:id="rId83"/>
    <p:sldId id="335" r:id="rId84"/>
    <p:sldId id="336" r:id="rId85"/>
    <p:sldId id="337" r:id="rId86"/>
    <p:sldId id="338" r:id="rId87"/>
    <p:sldId id="324" r:id="rId88"/>
    <p:sldId id="339" r:id="rId89"/>
    <p:sldId id="340" r:id="rId90"/>
    <p:sldId id="341" r:id="rId91"/>
    <p:sldId id="342" r:id="rId92"/>
    <p:sldId id="343" r:id="rId93"/>
    <p:sldId id="344" r:id="rId94"/>
    <p:sldId id="509" r:id="rId95"/>
    <p:sldId id="513" r:id="rId96"/>
    <p:sldId id="511" r:id="rId97"/>
    <p:sldId id="512" r:id="rId98"/>
    <p:sldId id="516" r:id="rId99"/>
    <p:sldId id="514" r:id="rId100"/>
    <p:sldId id="510" r:id="rId101"/>
    <p:sldId id="346" r:id="rId102"/>
    <p:sldId id="356" r:id="rId103"/>
    <p:sldId id="347" r:id="rId104"/>
    <p:sldId id="348" r:id="rId105"/>
    <p:sldId id="349" r:id="rId106"/>
    <p:sldId id="354" r:id="rId107"/>
    <p:sldId id="350" r:id="rId108"/>
    <p:sldId id="355" r:id="rId109"/>
    <p:sldId id="308" r:id="rId110"/>
    <p:sldId id="307" r:id="rId111"/>
    <p:sldId id="359" r:id="rId112"/>
    <p:sldId id="361" r:id="rId113"/>
    <p:sldId id="364" r:id="rId114"/>
    <p:sldId id="365" r:id="rId115"/>
    <p:sldId id="360" r:id="rId116"/>
    <p:sldId id="366" r:id="rId117"/>
    <p:sldId id="367" r:id="rId118"/>
    <p:sldId id="358" r:id="rId119"/>
    <p:sldId id="362" r:id="rId120"/>
    <p:sldId id="363" r:id="rId121"/>
    <p:sldId id="357" r:id="rId122"/>
    <p:sldId id="368" r:id="rId123"/>
    <p:sldId id="374" r:id="rId124"/>
    <p:sldId id="375" r:id="rId125"/>
    <p:sldId id="351" r:id="rId126"/>
    <p:sldId id="352" r:id="rId127"/>
    <p:sldId id="353" r:id="rId128"/>
    <p:sldId id="379" r:id="rId129"/>
    <p:sldId id="370" r:id="rId130"/>
    <p:sldId id="369" r:id="rId131"/>
    <p:sldId id="371" r:id="rId132"/>
    <p:sldId id="380" r:id="rId133"/>
    <p:sldId id="381" r:id="rId134"/>
    <p:sldId id="382" r:id="rId135"/>
    <p:sldId id="397" r:id="rId136"/>
    <p:sldId id="398" r:id="rId137"/>
    <p:sldId id="402" r:id="rId138"/>
    <p:sldId id="404" r:id="rId139"/>
    <p:sldId id="399" r:id="rId140"/>
    <p:sldId id="400" r:id="rId141"/>
    <p:sldId id="401" r:id="rId142"/>
    <p:sldId id="403" r:id="rId143"/>
    <p:sldId id="383" r:id="rId144"/>
    <p:sldId id="387" r:id="rId145"/>
    <p:sldId id="405" r:id="rId146"/>
    <p:sldId id="406" r:id="rId147"/>
    <p:sldId id="388" r:id="rId148"/>
    <p:sldId id="393" r:id="rId149"/>
    <p:sldId id="394" r:id="rId150"/>
    <p:sldId id="395" r:id="rId151"/>
    <p:sldId id="396" r:id="rId152"/>
    <p:sldId id="372" r:id="rId153"/>
    <p:sldId id="407" r:id="rId154"/>
    <p:sldId id="409" r:id="rId155"/>
    <p:sldId id="408" r:id="rId156"/>
    <p:sldId id="411" r:id="rId157"/>
    <p:sldId id="422" r:id="rId158"/>
    <p:sldId id="417" r:id="rId159"/>
    <p:sldId id="410" r:id="rId160"/>
    <p:sldId id="412" r:id="rId161"/>
    <p:sldId id="413" r:id="rId162"/>
    <p:sldId id="414" r:id="rId163"/>
    <p:sldId id="416" r:id="rId164"/>
    <p:sldId id="415" r:id="rId165"/>
    <p:sldId id="419" r:id="rId166"/>
    <p:sldId id="420" r:id="rId167"/>
    <p:sldId id="421" r:id="rId168"/>
    <p:sldId id="423" r:id="rId169"/>
    <p:sldId id="426" r:id="rId170"/>
    <p:sldId id="424" r:id="rId171"/>
    <p:sldId id="425" r:id="rId172"/>
    <p:sldId id="427" r:id="rId173"/>
    <p:sldId id="418" r:id="rId174"/>
    <p:sldId id="428" r:id="rId175"/>
    <p:sldId id="429" r:id="rId176"/>
    <p:sldId id="430" r:id="rId177"/>
    <p:sldId id="431" r:id="rId178"/>
    <p:sldId id="445" r:id="rId179"/>
    <p:sldId id="432" r:id="rId180"/>
    <p:sldId id="433" r:id="rId181"/>
    <p:sldId id="439" r:id="rId182"/>
    <p:sldId id="441" r:id="rId183"/>
    <p:sldId id="440" r:id="rId184"/>
    <p:sldId id="438" r:id="rId185"/>
    <p:sldId id="435" r:id="rId186"/>
    <p:sldId id="442" r:id="rId187"/>
    <p:sldId id="444" r:id="rId188"/>
    <p:sldId id="437" r:id="rId189"/>
    <p:sldId id="436" r:id="rId190"/>
    <p:sldId id="443" r:id="rId191"/>
    <p:sldId id="434" r:id="rId192"/>
    <p:sldId id="446" r:id="rId193"/>
    <p:sldId id="447" r:id="rId194"/>
    <p:sldId id="448" r:id="rId195"/>
    <p:sldId id="455" r:id="rId196"/>
    <p:sldId id="457" r:id="rId197"/>
    <p:sldId id="458" r:id="rId198"/>
    <p:sldId id="461" r:id="rId199"/>
    <p:sldId id="462" r:id="rId200"/>
    <p:sldId id="465" r:id="rId201"/>
    <p:sldId id="456" r:id="rId202"/>
    <p:sldId id="463" r:id="rId203"/>
    <p:sldId id="464" r:id="rId204"/>
    <p:sldId id="450" r:id="rId205"/>
    <p:sldId id="453" r:id="rId206"/>
    <p:sldId id="466" r:id="rId207"/>
    <p:sldId id="467" r:id="rId208"/>
    <p:sldId id="468" r:id="rId209"/>
    <p:sldId id="469" r:id="rId210"/>
    <p:sldId id="470" r:id="rId211"/>
    <p:sldId id="471" r:id="rId212"/>
    <p:sldId id="475" r:id="rId213"/>
    <p:sldId id="454" r:id="rId214"/>
    <p:sldId id="473" r:id="rId215"/>
    <p:sldId id="472" r:id="rId216"/>
    <p:sldId id="474" r:id="rId217"/>
    <p:sldId id="476" r:id="rId218"/>
    <p:sldId id="481" r:id="rId219"/>
    <p:sldId id="477" r:id="rId220"/>
    <p:sldId id="478" r:id="rId221"/>
    <p:sldId id="491" r:id="rId222"/>
    <p:sldId id="483" r:id="rId223"/>
    <p:sldId id="484" r:id="rId224"/>
    <p:sldId id="486" r:id="rId225"/>
    <p:sldId id="485" r:id="rId226"/>
    <p:sldId id="488" r:id="rId227"/>
    <p:sldId id="489" r:id="rId228"/>
    <p:sldId id="490" r:id="rId229"/>
    <p:sldId id="492" r:id="rId230"/>
    <p:sldId id="493" r:id="rId231"/>
    <p:sldId id="501" r:id="rId232"/>
    <p:sldId id="494" r:id="rId233"/>
    <p:sldId id="495" r:id="rId234"/>
    <p:sldId id="496" r:id="rId235"/>
    <p:sldId id="497" r:id="rId236"/>
    <p:sldId id="498" r:id="rId237"/>
    <p:sldId id="502" r:id="rId238"/>
    <p:sldId id="503" r:id="rId239"/>
    <p:sldId id="504" r:id="rId240"/>
    <p:sldId id="505" r:id="rId241"/>
    <p:sldId id="506" r:id="rId242"/>
    <p:sldId id="507" r:id="rId243"/>
    <p:sldId id="508" r:id="rId244"/>
    <p:sldId id="518" r:id="rId245"/>
    <p:sldId id="522" r:id="rId246"/>
    <p:sldId id="519" r:id="rId247"/>
    <p:sldId id="520" r:id="rId248"/>
    <p:sldId id="521" r:id="rId249"/>
    <p:sldId id="523" r:id="rId250"/>
    <p:sldId id="524" r:id="rId251"/>
    <p:sldId id="525" r:id="rId252"/>
    <p:sldId id="531" r:id="rId253"/>
    <p:sldId id="526" r:id="rId254"/>
    <p:sldId id="527" r:id="rId255"/>
    <p:sldId id="528" r:id="rId256"/>
    <p:sldId id="529" r:id="rId257"/>
    <p:sldId id="517" r:id="rId258"/>
    <p:sldId id="530" r:id="rId259"/>
    <p:sldId id="258" r:id="rId260"/>
    <p:sldId id="267" r:id="rId261"/>
    <p:sldId id="286" r:id="rId262"/>
    <p:sldId id="271" r:id="rId263"/>
    <p:sldId id="272" r:id="rId264"/>
    <p:sldId id="273" r:id="rId265"/>
    <p:sldId id="274" r:id="rId266"/>
    <p:sldId id="287" r:id="rId267"/>
    <p:sldId id="288" r:id="rId268"/>
    <p:sldId id="275" r:id="rId269"/>
    <p:sldId id="276" r:id="rId270"/>
    <p:sldId id="285" r:id="rId2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49" autoAdjust="0"/>
    <p:restoredTop sz="94660"/>
  </p:normalViewPr>
  <p:slideViewPr>
    <p:cSldViewPr snapToGrid="0">
      <p:cViewPr>
        <p:scale>
          <a:sx n="66" d="100"/>
          <a:sy n="66" d="100"/>
        </p:scale>
        <p:origin x="1536" y="7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1E9BE-D472-475B-8D2F-02514ED74B4D}" type="doc">
      <dgm:prSet loTypeId="urn:microsoft.com/office/officeart/2005/8/layout/equation1" loCatId="process" qsTypeId="urn:microsoft.com/office/officeart/2005/8/quickstyle/simple1" qsCatId="simple" csTypeId="urn:microsoft.com/office/officeart/2005/8/colors/accent1_2" csCatId="accent1" phldr="1"/>
      <dgm:spPr/>
    </dgm:pt>
    <dgm:pt modelId="{4E012B36-96D5-40B3-9030-19B7E71FBC47}">
      <dgm:prSet phldrT="[Text]" custT="1"/>
      <dgm:spPr>
        <a:scene3d>
          <a:camera prst="orthographicFront"/>
          <a:lightRig rig="threePt" dir="t"/>
        </a:scene3d>
        <a:sp3d>
          <a:bevelT/>
        </a:sp3d>
      </dgm:spPr>
      <dgm:t>
        <a:bodyPr/>
        <a:lstStyle/>
        <a:p>
          <a:r>
            <a:rPr lang="en-MY" sz="2900" dirty="0"/>
            <a:t>$num2</a:t>
          </a:r>
          <a:br>
            <a:rPr lang="en-MY" sz="2900" dirty="0"/>
          </a:br>
          <a:r>
            <a:rPr lang="en-MY" sz="5400" b="1" dirty="0">
              <a:solidFill>
                <a:srgbClr val="FF0000"/>
              </a:solidFill>
            </a:rPr>
            <a:t>3</a:t>
          </a:r>
          <a:endParaRPr lang="en-MY" sz="2900" b="1" dirty="0">
            <a:solidFill>
              <a:srgbClr val="FF0000"/>
            </a:solidFill>
          </a:endParaRPr>
        </a:p>
      </dgm:t>
    </dgm:pt>
    <dgm:pt modelId="{AE2D85BE-A9B9-456B-8C51-50B5FA4CC83A}" type="parTrans" cxnId="{C6F468AC-87EE-47B1-8951-F04A837DAD02}">
      <dgm:prSet/>
      <dgm:spPr/>
      <dgm:t>
        <a:bodyPr/>
        <a:lstStyle/>
        <a:p>
          <a:endParaRPr lang="en-MY"/>
        </a:p>
      </dgm:t>
    </dgm:pt>
    <dgm:pt modelId="{D26FEC3E-BB4E-41EF-BDC8-061F57CE268A}" type="sibTrans" cxnId="{C6F468AC-87EE-47B1-8951-F04A837DAD02}">
      <dgm:prSet/>
      <dgm:spPr/>
      <dgm:t>
        <a:bodyPr/>
        <a:lstStyle/>
        <a:p>
          <a:endParaRPr lang="en-MY"/>
        </a:p>
      </dgm:t>
    </dgm:pt>
    <dgm:pt modelId="{6F55148E-D2E0-41F9-AFAA-C6EA7906EA02}">
      <dgm:prSet phldrT="[Text]" custT="1"/>
      <dgm:spPr>
        <a:ln>
          <a:noFill/>
        </a:ln>
        <a:scene3d>
          <a:camera prst="orthographicFront"/>
          <a:lightRig rig="threePt" dir="t"/>
        </a:scene3d>
        <a:sp3d>
          <a:bevelT/>
        </a:sp3d>
      </dgm:spPr>
      <dgm:t>
        <a:bodyPr/>
        <a:lstStyle/>
        <a:p>
          <a:r>
            <a:rPr lang="en-MY" sz="3100" dirty="0"/>
            <a:t>$num1 </a:t>
          </a:r>
          <a:r>
            <a:rPr lang="en-MY" sz="5400" b="1" dirty="0">
              <a:solidFill>
                <a:srgbClr val="FF0000"/>
              </a:solidFill>
            </a:rPr>
            <a:t>5</a:t>
          </a:r>
          <a:endParaRPr lang="en-MY" sz="3100" b="1" dirty="0">
            <a:solidFill>
              <a:srgbClr val="FF0000"/>
            </a:solidFill>
          </a:endParaRPr>
        </a:p>
      </dgm:t>
    </dgm:pt>
    <dgm:pt modelId="{D1E06ABF-4D24-4ECF-AFB6-E8464C37073D}" type="parTrans" cxnId="{EA8E79C7-F010-4C2C-AD91-008584AABE57}">
      <dgm:prSet/>
      <dgm:spPr/>
      <dgm:t>
        <a:bodyPr/>
        <a:lstStyle/>
        <a:p>
          <a:endParaRPr lang="en-MY"/>
        </a:p>
      </dgm:t>
    </dgm:pt>
    <dgm:pt modelId="{28E778EC-97F7-4294-8475-8FF8E70B087D}" type="sibTrans" cxnId="{EA8E79C7-F010-4C2C-AD91-008584AABE57}">
      <dgm:prSet/>
      <dgm:spPr/>
      <dgm:t>
        <a:bodyPr/>
        <a:lstStyle/>
        <a:p>
          <a:endParaRPr lang="en-MY"/>
        </a:p>
      </dgm:t>
    </dgm:pt>
    <dgm:pt modelId="{C0AFD99C-1802-451D-BF65-63DE193D14D2}">
      <dgm:prSet phldrT="[Text]" custT="1"/>
      <dgm:spPr>
        <a:solidFill>
          <a:schemeClr val="accent4">
            <a:lumMod val="75000"/>
          </a:schemeClr>
        </a:solidFill>
        <a:ln>
          <a:noFill/>
        </a:ln>
        <a:scene3d>
          <a:camera prst="orthographicFront"/>
          <a:lightRig rig="threePt" dir="t"/>
        </a:scene3d>
        <a:sp3d>
          <a:bevelT prst="relaxedInset"/>
        </a:sp3d>
      </dgm:spPr>
      <dgm:t>
        <a:bodyPr/>
        <a:lstStyle/>
        <a:p>
          <a:r>
            <a:rPr lang="en-MY" sz="2900" dirty="0"/>
            <a:t>$total</a:t>
          </a:r>
          <a:br>
            <a:rPr lang="en-MY" sz="2900" dirty="0"/>
          </a:br>
          <a:r>
            <a:rPr lang="en-MY" sz="6600" b="1" dirty="0">
              <a:solidFill>
                <a:srgbClr val="FFFF00"/>
              </a:solidFill>
            </a:rPr>
            <a:t>8</a:t>
          </a:r>
          <a:endParaRPr lang="en-MY" sz="2900" b="1" dirty="0">
            <a:solidFill>
              <a:srgbClr val="FFFF00"/>
            </a:solidFill>
          </a:endParaRPr>
        </a:p>
      </dgm:t>
    </dgm:pt>
    <dgm:pt modelId="{F30D8FAC-C50C-41A3-8EB7-A505C4810DDD}" type="parTrans" cxnId="{174C5CDA-8226-401E-8E31-A137C49D057C}">
      <dgm:prSet/>
      <dgm:spPr/>
      <dgm:t>
        <a:bodyPr/>
        <a:lstStyle/>
        <a:p>
          <a:endParaRPr lang="en-MY"/>
        </a:p>
      </dgm:t>
    </dgm:pt>
    <dgm:pt modelId="{FAE4DD58-3747-4DE0-8195-BEFFDACAB70D}" type="sibTrans" cxnId="{174C5CDA-8226-401E-8E31-A137C49D057C}">
      <dgm:prSet/>
      <dgm:spPr/>
      <dgm:t>
        <a:bodyPr/>
        <a:lstStyle/>
        <a:p>
          <a:endParaRPr lang="en-MY"/>
        </a:p>
      </dgm:t>
    </dgm:pt>
    <dgm:pt modelId="{253AC4E4-D034-4F26-B97B-4653A1FD6119}" type="pres">
      <dgm:prSet presAssocID="{8021E9BE-D472-475B-8D2F-02514ED74B4D}" presName="linearFlow" presStyleCnt="0">
        <dgm:presLayoutVars>
          <dgm:dir/>
          <dgm:resizeHandles val="exact"/>
        </dgm:presLayoutVars>
      </dgm:prSet>
      <dgm:spPr/>
    </dgm:pt>
    <dgm:pt modelId="{0F3A3023-7A42-44AC-9697-3AEC75BB0609}" type="pres">
      <dgm:prSet presAssocID="{4E012B36-96D5-40B3-9030-19B7E71FBC47}" presName="node" presStyleLbl="node1" presStyleIdx="0" presStyleCnt="3" custScaleX="52706" custScaleY="57565" custLinFactX="55670" custLinFactNeighborX="100000" custLinFactNeighborY="41262">
        <dgm:presLayoutVars>
          <dgm:bulletEnabled val="1"/>
        </dgm:presLayoutVars>
      </dgm:prSet>
      <dgm:spPr/>
    </dgm:pt>
    <dgm:pt modelId="{AE101B6A-B904-4F81-8BA3-B4FDE2DD5EEC}" type="pres">
      <dgm:prSet presAssocID="{D26FEC3E-BB4E-41EF-BDC8-061F57CE268A}" presName="spacerL" presStyleCnt="0"/>
      <dgm:spPr/>
    </dgm:pt>
    <dgm:pt modelId="{EA4BDB22-AEB1-4EF9-85D8-C63BB34FFCBE}" type="pres">
      <dgm:prSet presAssocID="{D26FEC3E-BB4E-41EF-BDC8-061F57CE268A}" presName="sibTrans" presStyleLbl="sibTrans2D1" presStyleIdx="0" presStyleCnt="2" custLinFactX="73970" custLinFactNeighborX="100000" custLinFactNeighborY="1847"/>
      <dgm:spPr/>
    </dgm:pt>
    <dgm:pt modelId="{83DAD1A2-8542-4F99-A47D-6444FD929944}" type="pres">
      <dgm:prSet presAssocID="{D26FEC3E-BB4E-41EF-BDC8-061F57CE268A}" presName="spacerR" presStyleCnt="0"/>
      <dgm:spPr/>
    </dgm:pt>
    <dgm:pt modelId="{0AF65D27-08A5-4EB6-B538-6E398B0E4E4B}" type="pres">
      <dgm:prSet presAssocID="{6F55148E-D2E0-41F9-AFAA-C6EA7906EA02}" presName="node" presStyleLbl="node1" presStyleIdx="1" presStyleCnt="3" custScaleX="56393" custScaleY="59581" custLinFactX="-96331" custLinFactNeighborX="-100000" custLinFactNeighborY="-18528">
        <dgm:presLayoutVars>
          <dgm:bulletEnabled val="1"/>
        </dgm:presLayoutVars>
      </dgm:prSet>
      <dgm:spPr/>
    </dgm:pt>
    <dgm:pt modelId="{CAC9F2F2-3489-467D-A38E-C1566A23894D}" type="pres">
      <dgm:prSet presAssocID="{28E778EC-97F7-4294-8475-8FF8E70B087D}" presName="spacerL" presStyleCnt="0"/>
      <dgm:spPr/>
    </dgm:pt>
    <dgm:pt modelId="{224B707E-C789-47FC-AA1A-CC6BF6C02BFD}" type="pres">
      <dgm:prSet presAssocID="{28E778EC-97F7-4294-8475-8FF8E70B087D}" presName="sibTrans" presStyleLbl="sibTrans2D1" presStyleIdx="1" presStyleCnt="2" custLinFactX="1593" custLinFactNeighborX="100000" custLinFactNeighborY="1847"/>
      <dgm:spPr/>
    </dgm:pt>
    <dgm:pt modelId="{FCE73CE9-22E0-4F20-9BCB-5F7B0F07940C}" type="pres">
      <dgm:prSet presAssocID="{28E778EC-97F7-4294-8475-8FF8E70B087D}" presName="spacerR" presStyleCnt="0"/>
      <dgm:spPr/>
    </dgm:pt>
    <dgm:pt modelId="{30231D7D-AFA6-47A3-800F-B5423EF6C6CA}" type="pres">
      <dgm:prSet presAssocID="{C0AFD99C-1802-451D-BF65-63DE193D14D2}" presName="node" presStyleLbl="node1" presStyleIdx="2" presStyleCnt="3">
        <dgm:presLayoutVars>
          <dgm:bulletEnabled val="1"/>
        </dgm:presLayoutVars>
      </dgm:prSet>
      <dgm:spPr/>
    </dgm:pt>
  </dgm:ptLst>
  <dgm:cxnLst>
    <dgm:cxn modelId="{92F7410C-24DD-4813-9615-9CE1482D3F38}" type="presOf" srcId="{6F55148E-D2E0-41F9-AFAA-C6EA7906EA02}" destId="{0AF65D27-08A5-4EB6-B538-6E398B0E4E4B}" srcOrd="0" destOrd="0" presId="urn:microsoft.com/office/officeart/2005/8/layout/equation1"/>
    <dgm:cxn modelId="{16CCB61D-5B3E-48DF-A237-A78B08F7A90C}" type="presOf" srcId="{D26FEC3E-BB4E-41EF-BDC8-061F57CE268A}" destId="{EA4BDB22-AEB1-4EF9-85D8-C63BB34FFCBE}" srcOrd="0" destOrd="0" presId="urn:microsoft.com/office/officeart/2005/8/layout/equation1"/>
    <dgm:cxn modelId="{19DBDA51-4EE6-402A-A408-24EA87823481}" type="presOf" srcId="{4E012B36-96D5-40B3-9030-19B7E71FBC47}" destId="{0F3A3023-7A42-44AC-9697-3AEC75BB0609}" srcOrd="0" destOrd="0" presId="urn:microsoft.com/office/officeart/2005/8/layout/equation1"/>
    <dgm:cxn modelId="{EC38DB51-044E-453E-BF8E-8A2E8311C294}" type="presOf" srcId="{8021E9BE-D472-475B-8D2F-02514ED74B4D}" destId="{253AC4E4-D034-4F26-B97B-4653A1FD6119}" srcOrd="0" destOrd="0" presId="urn:microsoft.com/office/officeart/2005/8/layout/equation1"/>
    <dgm:cxn modelId="{C6F468AC-87EE-47B1-8951-F04A837DAD02}" srcId="{8021E9BE-D472-475B-8D2F-02514ED74B4D}" destId="{4E012B36-96D5-40B3-9030-19B7E71FBC47}" srcOrd="0" destOrd="0" parTransId="{AE2D85BE-A9B9-456B-8C51-50B5FA4CC83A}" sibTransId="{D26FEC3E-BB4E-41EF-BDC8-061F57CE268A}"/>
    <dgm:cxn modelId="{D0AE3AB7-DFF0-41ED-91B4-ACA7FD6056C5}" type="presOf" srcId="{C0AFD99C-1802-451D-BF65-63DE193D14D2}" destId="{30231D7D-AFA6-47A3-800F-B5423EF6C6CA}" srcOrd="0" destOrd="0" presId="urn:microsoft.com/office/officeart/2005/8/layout/equation1"/>
    <dgm:cxn modelId="{EA8E79C7-F010-4C2C-AD91-008584AABE57}" srcId="{8021E9BE-D472-475B-8D2F-02514ED74B4D}" destId="{6F55148E-D2E0-41F9-AFAA-C6EA7906EA02}" srcOrd="1" destOrd="0" parTransId="{D1E06ABF-4D24-4ECF-AFB6-E8464C37073D}" sibTransId="{28E778EC-97F7-4294-8475-8FF8E70B087D}"/>
    <dgm:cxn modelId="{97D7D6D9-60BE-4CF0-B2A3-187F620EB0B5}" type="presOf" srcId="{28E778EC-97F7-4294-8475-8FF8E70B087D}" destId="{224B707E-C789-47FC-AA1A-CC6BF6C02BFD}" srcOrd="0" destOrd="0" presId="urn:microsoft.com/office/officeart/2005/8/layout/equation1"/>
    <dgm:cxn modelId="{174C5CDA-8226-401E-8E31-A137C49D057C}" srcId="{8021E9BE-D472-475B-8D2F-02514ED74B4D}" destId="{C0AFD99C-1802-451D-BF65-63DE193D14D2}" srcOrd="2" destOrd="0" parTransId="{F30D8FAC-C50C-41A3-8EB7-A505C4810DDD}" sibTransId="{FAE4DD58-3747-4DE0-8195-BEFFDACAB70D}"/>
    <dgm:cxn modelId="{62F01DDA-1E09-4172-9147-484FBE0C5BA2}" type="presParOf" srcId="{253AC4E4-D034-4F26-B97B-4653A1FD6119}" destId="{0F3A3023-7A42-44AC-9697-3AEC75BB0609}" srcOrd="0" destOrd="0" presId="urn:microsoft.com/office/officeart/2005/8/layout/equation1"/>
    <dgm:cxn modelId="{A1E0FBBE-CBF0-408B-8910-53EA396258CA}" type="presParOf" srcId="{253AC4E4-D034-4F26-B97B-4653A1FD6119}" destId="{AE101B6A-B904-4F81-8BA3-B4FDE2DD5EEC}" srcOrd="1" destOrd="0" presId="urn:microsoft.com/office/officeart/2005/8/layout/equation1"/>
    <dgm:cxn modelId="{5893F904-4356-4F8A-A79C-23343C42AB61}" type="presParOf" srcId="{253AC4E4-D034-4F26-B97B-4653A1FD6119}" destId="{EA4BDB22-AEB1-4EF9-85D8-C63BB34FFCBE}" srcOrd="2" destOrd="0" presId="urn:microsoft.com/office/officeart/2005/8/layout/equation1"/>
    <dgm:cxn modelId="{12837F2E-1386-4F02-8651-4A0B7C4FE439}" type="presParOf" srcId="{253AC4E4-D034-4F26-B97B-4653A1FD6119}" destId="{83DAD1A2-8542-4F99-A47D-6444FD929944}" srcOrd="3" destOrd="0" presId="urn:microsoft.com/office/officeart/2005/8/layout/equation1"/>
    <dgm:cxn modelId="{CF1EBAB5-1C40-4191-94CE-98296CC2B353}" type="presParOf" srcId="{253AC4E4-D034-4F26-B97B-4653A1FD6119}" destId="{0AF65D27-08A5-4EB6-B538-6E398B0E4E4B}" srcOrd="4" destOrd="0" presId="urn:microsoft.com/office/officeart/2005/8/layout/equation1"/>
    <dgm:cxn modelId="{8253D1C7-5F51-4C4E-A9A3-6B5959CFECBD}" type="presParOf" srcId="{253AC4E4-D034-4F26-B97B-4653A1FD6119}" destId="{CAC9F2F2-3489-467D-A38E-C1566A23894D}" srcOrd="5" destOrd="0" presId="urn:microsoft.com/office/officeart/2005/8/layout/equation1"/>
    <dgm:cxn modelId="{1AB01001-5EF6-47BC-93AD-94AC17395CD9}" type="presParOf" srcId="{253AC4E4-D034-4F26-B97B-4653A1FD6119}" destId="{224B707E-C789-47FC-AA1A-CC6BF6C02BFD}" srcOrd="6" destOrd="0" presId="urn:microsoft.com/office/officeart/2005/8/layout/equation1"/>
    <dgm:cxn modelId="{F2FFB61E-607C-4960-A89C-47874B060D52}" type="presParOf" srcId="{253AC4E4-D034-4F26-B97B-4653A1FD6119}" destId="{FCE73CE9-22E0-4F20-9BCB-5F7B0F07940C}" srcOrd="7" destOrd="0" presId="urn:microsoft.com/office/officeart/2005/8/layout/equation1"/>
    <dgm:cxn modelId="{86D8329B-4E06-4679-AD9A-799B7990D650}" type="presParOf" srcId="{253AC4E4-D034-4F26-B97B-4653A1FD6119}" destId="{30231D7D-AFA6-47A3-800F-B5423EF6C6CA}"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B732B1-4015-4155-8222-D56B81A1936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MY"/>
        </a:p>
      </dgm:t>
    </dgm:pt>
    <dgm:pt modelId="{B7458934-F268-44EA-8830-5C1A96D5E96E}">
      <dgm:prSet phldrT="[Text]"/>
      <dgm:spPr/>
      <dgm:t>
        <a:bodyPr/>
        <a:lstStyle/>
        <a:p>
          <a:r>
            <a:rPr lang="en-MY" dirty="0"/>
            <a:t>Tokenization</a:t>
          </a:r>
        </a:p>
      </dgm:t>
    </dgm:pt>
    <dgm:pt modelId="{E5B4117F-67B1-4543-8B92-AB1FF394F830}" type="parTrans" cxnId="{94188429-DAEC-45AA-A670-8422E5D4FD1C}">
      <dgm:prSet/>
      <dgm:spPr/>
      <dgm:t>
        <a:bodyPr/>
        <a:lstStyle/>
        <a:p>
          <a:endParaRPr lang="en-MY"/>
        </a:p>
      </dgm:t>
    </dgm:pt>
    <dgm:pt modelId="{4F14189B-F357-4A3D-8775-35BFBC5C23A6}" type="sibTrans" cxnId="{94188429-DAEC-45AA-A670-8422E5D4FD1C}">
      <dgm:prSet/>
      <dgm:spPr/>
      <dgm:t>
        <a:bodyPr/>
        <a:lstStyle/>
        <a:p>
          <a:endParaRPr lang="en-MY"/>
        </a:p>
      </dgm:t>
    </dgm:pt>
    <dgm:pt modelId="{2B6F0ADC-2D51-4110-9B07-C968FA96985C}">
      <dgm:prSet phldrT="[Text]"/>
      <dgm:spPr/>
      <dgm:t>
        <a:bodyPr/>
        <a:lstStyle/>
        <a:p>
          <a:r>
            <a:rPr lang="en-MY" dirty="0"/>
            <a:t>Post Tagging</a:t>
          </a:r>
        </a:p>
      </dgm:t>
    </dgm:pt>
    <dgm:pt modelId="{9C7296FD-7AF6-49DD-A653-F30AC5440DAB}" type="parTrans" cxnId="{1AF776EC-A116-4286-AD7B-74B60EF567F8}">
      <dgm:prSet/>
      <dgm:spPr/>
      <dgm:t>
        <a:bodyPr/>
        <a:lstStyle/>
        <a:p>
          <a:endParaRPr lang="en-MY"/>
        </a:p>
      </dgm:t>
    </dgm:pt>
    <dgm:pt modelId="{DE18CF20-8A5B-46D9-A198-57688F7E99B3}" type="sibTrans" cxnId="{1AF776EC-A116-4286-AD7B-74B60EF567F8}">
      <dgm:prSet/>
      <dgm:spPr/>
      <dgm:t>
        <a:bodyPr/>
        <a:lstStyle/>
        <a:p>
          <a:endParaRPr lang="en-MY"/>
        </a:p>
      </dgm:t>
    </dgm:pt>
    <dgm:pt modelId="{FE3A4729-B80C-4CD8-BA0C-D47634ACA900}">
      <dgm:prSet phldrT="[Text]"/>
      <dgm:spPr/>
      <dgm:t>
        <a:bodyPr/>
        <a:lstStyle/>
        <a:p>
          <a:r>
            <a:rPr lang="en-MY" dirty="0"/>
            <a:t>Vocab</a:t>
          </a:r>
        </a:p>
      </dgm:t>
    </dgm:pt>
    <dgm:pt modelId="{B3AA2AEF-7460-4965-9B24-DF5BACB9E043}" type="parTrans" cxnId="{AD2B15F2-4004-4094-B8DE-A857148B3A90}">
      <dgm:prSet/>
      <dgm:spPr/>
      <dgm:t>
        <a:bodyPr/>
        <a:lstStyle/>
        <a:p>
          <a:endParaRPr lang="en-MY"/>
        </a:p>
      </dgm:t>
    </dgm:pt>
    <dgm:pt modelId="{383C71D6-4853-4F2D-8CED-42574D81AE75}" type="sibTrans" cxnId="{AD2B15F2-4004-4094-B8DE-A857148B3A90}">
      <dgm:prSet/>
      <dgm:spPr/>
      <dgm:t>
        <a:bodyPr/>
        <a:lstStyle/>
        <a:p>
          <a:endParaRPr lang="en-MY"/>
        </a:p>
      </dgm:t>
    </dgm:pt>
    <dgm:pt modelId="{ADDCF7EE-2991-4706-9726-4B492DFE8759}">
      <dgm:prSet phldrT="[Text]"/>
      <dgm:spPr/>
      <dgm:t>
        <a:bodyPr/>
        <a:lstStyle/>
        <a:p>
          <a:r>
            <a:rPr lang="en-MY" dirty="0"/>
            <a:t>Outside Vocab</a:t>
          </a:r>
        </a:p>
      </dgm:t>
    </dgm:pt>
    <dgm:pt modelId="{9619CD26-676F-4B17-A7FE-262EC3198641}" type="parTrans" cxnId="{87E8AFCE-1C47-4894-829E-450D95F1073E}">
      <dgm:prSet/>
      <dgm:spPr/>
      <dgm:t>
        <a:bodyPr/>
        <a:lstStyle/>
        <a:p>
          <a:endParaRPr lang="en-MY"/>
        </a:p>
      </dgm:t>
    </dgm:pt>
    <dgm:pt modelId="{DA0F91D8-1BCE-40CB-995D-37987D8A7D8B}" type="sibTrans" cxnId="{87E8AFCE-1C47-4894-829E-450D95F1073E}">
      <dgm:prSet/>
      <dgm:spPr/>
      <dgm:t>
        <a:bodyPr/>
        <a:lstStyle/>
        <a:p>
          <a:endParaRPr lang="en-MY"/>
        </a:p>
      </dgm:t>
    </dgm:pt>
    <dgm:pt modelId="{743A40A2-1AAF-4991-B76A-8DA622409E70}">
      <dgm:prSet phldrT="[Text]"/>
      <dgm:spPr/>
      <dgm:t>
        <a:bodyPr/>
        <a:lstStyle/>
        <a:p>
          <a:r>
            <a:rPr lang="en-MY" dirty="0" err="1"/>
            <a:t>Annotati</a:t>
          </a:r>
          <a:endParaRPr lang="en-MY" dirty="0"/>
        </a:p>
      </dgm:t>
    </dgm:pt>
    <dgm:pt modelId="{42DB10CC-AF8A-4C7C-96C8-C00E544B1C57}" type="parTrans" cxnId="{A6755336-5989-4ACC-8241-7E5A961EC12B}">
      <dgm:prSet/>
      <dgm:spPr/>
      <dgm:t>
        <a:bodyPr/>
        <a:lstStyle/>
        <a:p>
          <a:endParaRPr lang="en-MY"/>
        </a:p>
      </dgm:t>
    </dgm:pt>
    <dgm:pt modelId="{3BDBF94D-B743-4370-AB7E-B41348390FF4}" type="sibTrans" cxnId="{A6755336-5989-4ACC-8241-7E5A961EC12B}">
      <dgm:prSet/>
      <dgm:spPr/>
      <dgm:t>
        <a:bodyPr/>
        <a:lstStyle/>
        <a:p>
          <a:endParaRPr lang="en-MY"/>
        </a:p>
      </dgm:t>
    </dgm:pt>
    <dgm:pt modelId="{CED0E013-6A61-4E99-9B5F-8C7445F67388}">
      <dgm:prSet phldrT="[Text]"/>
      <dgm:spPr/>
      <dgm:t>
        <a:bodyPr/>
        <a:lstStyle/>
        <a:p>
          <a:r>
            <a:rPr lang="en-MY" dirty="0"/>
            <a:t>Output generation</a:t>
          </a:r>
        </a:p>
      </dgm:t>
    </dgm:pt>
    <dgm:pt modelId="{F86A8379-2B70-4552-88F5-67EF2051C481}" type="parTrans" cxnId="{6DCBFF1C-70F6-4E31-A9C3-FEB4CE911CEA}">
      <dgm:prSet/>
      <dgm:spPr/>
      <dgm:t>
        <a:bodyPr/>
        <a:lstStyle/>
        <a:p>
          <a:endParaRPr lang="en-MY"/>
        </a:p>
      </dgm:t>
    </dgm:pt>
    <dgm:pt modelId="{00A43693-918A-4401-A3AB-5E6D0AAE7E10}" type="sibTrans" cxnId="{6DCBFF1C-70F6-4E31-A9C3-FEB4CE911CEA}">
      <dgm:prSet/>
      <dgm:spPr/>
      <dgm:t>
        <a:bodyPr/>
        <a:lstStyle/>
        <a:p>
          <a:endParaRPr lang="en-MY"/>
        </a:p>
      </dgm:t>
    </dgm:pt>
    <dgm:pt modelId="{004B605F-D127-4034-B611-3B232385F7E6}">
      <dgm:prSet phldrT="[Text]"/>
      <dgm:spPr/>
      <dgm:t>
        <a:bodyPr/>
        <a:lstStyle/>
        <a:p>
          <a:r>
            <a:rPr lang="en-MY" dirty="0"/>
            <a:t>Input file</a:t>
          </a:r>
        </a:p>
      </dgm:t>
    </dgm:pt>
    <dgm:pt modelId="{2E6F9922-240F-4DEE-BCA7-E7A9587DFD13}" type="parTrans" cxnId="{5814C3D9-AC11-4D26-8006-71D61A5A1E50}">
      <dgm:prSet/>
      <dgm:spPr/>
      <dgm:t>
        <a:bodyPr/>
        <a:lstStyle/>
        <a:p>
          <a:endParaRPr lang="en-MY"/>
        </a:p>
      </dgm:t>
    </dgm:pt>
    <dgm:pt modelId="{3F3EE6A6-76F6-4A4C-81DA-0EB961F36C5E}" type="sibTrans" cxnId="{5814C3D9-AC11-4D26-8006-71D61A5A1E50}">
      <dgm:prSet/>
      <dgm:spPr/>
      <dgm:t>
        <a:bodyPr/>
        <a:lstStyle/>
        <a:p>
          <a:endParaRPr lang="en-MY"/>
        </a:p>
      </dgm:t>
    </dgm:pt>
    <dgm:pt modelId="{E9A5E1B5-1D99-4C26-82B8-EF27A1BD11AE}" type="pres">
      <dgm:prSet presAssocID="{9CB732B1-4015-4155-8222-D56B81A1936D}" presName="diagram" presStyleCnt="0">
        <dgm:presLayoutVars>
          <dgm:dir/>
          <dgm:resizeHandles val="exact"/>
        </dgm:presLayoutVars>
      </dgm:prSet>
      <dgm:spPr/>
    </dgm:pt>
    <dgm:pt modelId="{2EAF1975-4DE5-46E7-BEE9-0E9E82A458FA}" type="pres">
      <dgm:prSet presAssocID="{004B605F-D127-4034-B611-3B232385F7E6}" presName="node" presStyleLbl="node1" presStyleIdx="0" presStyleCnt="7">
        <dgm:presLayoutVars>
          <dgm:bulletEnabled val="1"/>
        </dgm:presLayoutVars>
      </dgm:prSet>
      <dgm:spPr/>
    </dgm:pt>
    <dgm:pt modelId="{6E8F56D7-5020-4EB6-A69E-63CF87C79C18}" type="pres">
      <dgm:prSet presAssocID="{3F3EE6A6-76F6-4A4C-81DA-0EB961F36C5E}" presName="sibTrans" presStyleLbl="sibTrans2D1" presStyleIdx="0" presStyleCnt="6"/>
      <dgm:spPr/>
    </dgm:pt>
    <dgm:pt modelId="{E0D1E13B-DE5C-4E6A-A9C8-C605E64327C6}" type="pres">
      <dgm:prSet presAssocID="{3F3EE6A6-76F6-4A4C-81DA-0EB961F36C5E}" presName="connectorText" presStyleLbl="sibTrans2D1" presStyleIdx="0" presStyleCnt="6"/>
      <dgm:spPr/>
    </dgm:pt>
    <dgm:pt modelId="{3576BA43-2510-46E4-99D2-DEA8F3B79935}" type="pres">
      <dgm:prSet presAssocID="{B7458934-F268-44EA-8830-5C1A96D5E96E}" presName="node" presStyleLbl="node1" presStyleIdx="1" presStyleCnt="7">
        <dgm:presLayoutVars>
          <dgm:bulletEnabled val="1"/>
        </dgm:presLayoutVars>
      </dgm:prSet>
      <dgm:spPr/>
    </dgm:pt>
    <dgm:pt modelId="{75F37D8D-0BAD-4EEB-9D0D-F4EC221792CC}" type="pres">
      <dgm:prSet presAssocID="{4F14189B-F357-4A3D-8775-35BFBC5C23A6}" presName="sibTrans" presStyleLbl="sibTrans2D1" presStyleIdx="1" presStyleCnt="6"/>
      <dgm:spPr/>
    </dgm:pt>
    <dgm:pt modelId="{42C3843A-FC38-491A-8B19-3B8D71CF7CE7}" type="pres">
      <dgm:prSet presAssocID="{4F14189B-F357-4A3D-8775-35BFBC5C23A6}" presName="connectorText" presStyleLbl="sibTrans2D1" presStyleIdx="1" presStyleCnt="6"/>
      <dgm:spPr/>
    </dgm:pt>
    <dgm:pt modelId="{DB10B4A4-FFD5-4276-8119-3154F18F7B3F}" type="pres">
      <dgm:prSet presAssocID="{2B6F0ADC-2D51-4110-9B07-C968FA96985C}" presName="node" presStyleLbl="node1" presStyleIdx="2" presStyleCnt="7">
        <dgm:presLayoutVars>
          <dgm:bulletEnabled val="1"/>
        </dgm:presLayoutVars>
      </dgm:prSet>
      <dgm:spPr/>
    </dgm:pt>
    <dgm:pt modelId="{773BB201-797F-4A76-938C-FEDEE74B53CD}" type="pres">
      <dgm:prSet presAssocID="{DE18CF20-8A5B-46D9-A198-57688F7E99B3}" presName="sibTrans" presStyleLbl="sibTrans2D1" presStyleIdx="2" presStyleCnt="6"/>
      <dgm:spPr/>
    </dgm:pt>
    <dgm:pt modelId="{DAA431EA-3D89-49D9-975A-6BF60518344B}" type="pres">
      <dgm:prSet presAssocID="{DE18CF20-8A5B-46D9-A198-57688F7E99B3}" presName="connectorText" presStyleLbl="sibTrans2D1" presStyleIdx="2" presStyleCnt="6"/>
      <dgm:spPr/>
    </dgm:pt>
    <dgm:pt modelId="{B4961682-8493-4E6C-ABC4-CA661D9EC33C}" type="pres">
      <dgm:prSet presAssocID="{FE3A4729-B80C-4CD8-BA0C-D47634ACA900}" presName="node" presStyleLbl="node1" presStyleIdx="3" presStyleCnt="7">
        <dgm:presLayoutVars>
          <dgm:bulletEnabled val="1"/>
        </dgm:presLayoutVars>
      </dgm:prSet>
      <dgm:spPr/>
    </dgm:pt>
    <dgm:pt modelId="{497715C3-146B-4D8B-84A8-DC15F11DE39D}" type="pres">
      <dgm:prSet presAssocID="{383C71D6-4853-4F2D-8CED-42574D81AE75}" presName="sibTrans" presStyleLbl="sibTrans2D1" presStyleIdx="3" presStyleCnt="6"/>
      <dgm:spPr/>
    </dgm:pt>
    <dgm:pt modelId="{7022C7F7-D358-4103-9378-85BAC98DABD2}" type="pres">
      <dgm:prSet presAssocID="{383C71D6-4853-4F2D-8CED-42574D81AE75}" presName="connectorText" presStyleLbl="sibTrans2D1" presStyleIdx="3" presStyleCnt="6"/>
      <dgm:spPr/>
    </dgm:pt>
    <dgm:pt modelId="{117F2CAD-0B00-40FF-AEDF-C7E40FC2D498}" type="pres">
      <dgm:prSet presAssocID="{ADDCF7EE-2991-4706-9726-4B492DFE8759}" presName="node" presStyleLbl="node1" presStyleIdx="4" presStyleCnt="7">
        <dgm:presLayoutVars>
          <dgm:bulletEnabled val="1"/>
        </dgm:presLayoutVars>
      </dgm:prSet>
      <dgm:spPr/>
    </dgm:pt>
    <dgm:pt modelId="{5A0EBDE3-58A7-4483-B0E5-32E1579771A8}" type="pres">
      <dgm:prSet presAssocID="{DA0F91D8-1BCE-40CB-995D-37987D8A7D8B}" presName="sibTrans" presStyleLbl="sibTrans2D1" presStyleIdx="4" presStyleCnt="6"/>
      <dgm:spPr/>
    </dgm:pt>
    <dgm:pt modelId="{9F6557D9-4602-4730-8AE3-BBBF482E0ADC}" type="pres">
      <dgm:prSet presAssocID="{DA0F91D8-1BCE-40CB-995D-37987D8A7D8B}" presName="connectorText" presStyleLbl="sibTrans2D1" presStyleIdx="4" presStyleCnt="6"/>
      <dgm:spPr/>
    </dgm:pt>
    <dgm:pt modelId="{3BAA4584-AC9B-4F21-988D-B6D642B3A0AF}" type="pres">
      <dgm:prSet presAssocID="{743A40A2-1AAF-4991-B76A-8DA622409E70}" presName="node" presStyleLbl="node1" presStyleIdx="5" presStyleCnt="7">
        <dgm:presLayoutVars>
          <dgm:bulletEnabled val="1"/>
        </dgm:presLayoutVars>
      </dgm:prSet>
      <dgm:spPr/>
    </dgm:pt>
    <dgm:pt modelId="{8222F932-25BC-42C4-83CC-E5E91F7BCDE0}" type="pres">
      <dgm:prSet presAssocID="{3BDBF94D-B743-4370-AB7E-B41348390FF4}" presName="sibTrans" presStyleLbl="sibTrans2D1" presStyleIdx="5" presStyleCnt="6"/>
      <dgm:spPr/>
    </dgm:pt>
    <dgm:pt modelId="{31B1E3B6-002F-4303-8994-32803DB14CA6}" type="pres">
      <dgm:prSet presAssocID="{3BDBF94D-B743-4370-AB7E-B41348390FF4}" presName="connectorText" presStyleLbl="sibTrans2D1" presStyleIdx="5" presStyleCnt="6"/>
      <dgm:spPr/>
    </dgm:pt>
    <dgm:pt modelId="{422CF22A-4B2F-4D32-8A8D-4542E4865E0F}" type="pres">
      <dgm:prSet presAssocID="{CED0E013-6A61-4E99-9B5F-8C7445F67388}" presName="node" presStyleLbl="node1" presStyleIdx="6" presStyleCnt="7">
        <dgm:presLayoutVars>
          <dgm:bulletEnabled val="1"/>
        </dgm:presLayoutVars>
      </dgm:prSet>
      <dgm:spPr/>
    </dgm:pt>
  </dgm:ptLst>
  <dgm:cxnLst>
    <dgm:cxn modelId="{09538C04-0103-4026-B68B-FE1559ED97BA}" type="presOf" srcId="{3BDBF94D-B743-4370-AB7E-B41348390FF4}" destId="{31B1E3B6-002F-4303-8994-32803DB14CA6}" srcOrd="1" destOrd="0" presId="urn:microsoft.com/office/officeart/2005/8/layout/process5"/>
    <dgm:cxn modelId="{18EE4C0D-1919-4188-8FA9-9E5CFC10B533}" type="presOf" srcId="{ADDCF7EE-2991-4706-9726-4B492DFE8759}" destId="{117F2CAD-0B00-40FF-AEDF-C7E40FC2D498}" srcOrd="0" destOrd="0" presId="urn:microsoft.com/office/officeart/2005/8/layout/process5"/>
    <dgm:cxn modelId="{E34E4616-B16D-4806-BB4E-3BB07C199285}" type="presOf" srcId="{743A40A2-1AAF-4991-B76A-8DA622409E70}" destId="{3BAA4584-AC9B-4F21-988D-B6D642B3A0AF}" srcOrd="0" destOrd="0" presId="urn:microsoft.com/office/officeart/2005/8/layout/process5"/>
    <dgm:cxn modelId="{3DE93A19-D8FF-4582-9370-81319780DEF5}" type="presOf" srcId="{3F3EE6A6-76F6-4A4C-81DA-0EB961F36C5E}" destId="{6E8F56D7-5020-4EB6-A69E-63CF87C79C18}" srcOrd="0" destOrd="0" presId="urn:microsoft.com/office/officeart/2005/8/layout/process5"/>
    <dgm:cxn modelId="{6DCBFF1C-70F6-4E31-A9C3-FEB4CE911CEA}" srcId="{9CB732B1-4015-4155-8222-D56B81A1936D}" destId="{CED0E013-6A61-4E99-9B5F-8C7445F67388}" srcOrd="6" destOrd="0" parTransId="{F86A8379-2B70-4552-88F5-67EF2051C481}" sibTransId="{00A43693-918A-4401-A3AB-5E6D0AAE7E10}"/>
    <dgm:cxn modelId="{6E49EA1E-AD12-492C-8378-A292D6E2B9CA}" type="presOf" srcId="{383C71D6-4853-4F2D-8CED-42574D81AE75}" destId="{7022C7F7-D358-4103-9378-85BAC98DABD2}" srcOrd="1" destOrd="0" presId="urn:microsoft.com/office/officeart/2005/8/layout/process5"/>
    <dgm:cxn modelId="{94188429-DAEC-45AA-A670-8422E5D4FD1C}" srcId="{9CB732B1-4015-4155-8222-D56B81A1936D}" destId="{B7458934-F268-44EA-8830-5C1A96D5E96E}" srcOrd="1" destOrd="0" parTransId="{E5B4117F-67B1-4543-8B92-AB1FF394F830}" sibTransId="{4F14189B-F357-4A3D-8775-35BFBC5C23A6}"/>
    <dgm:cxn modelId="{A6755336-5989-4ACC-8241-7E5A961EC12B}" srcId="{9CB732B1-4015-4155-8222-D56B81A1936D}" destId="{743A40A2-1AAF-4991-B76A-8DA622409E70}" srcOrd="5" destOrd="0" parTransId="{42DB10CC-AF8A-4C7C-96C8-C00E544B1C57}" sibTransId="{3BDBF94D-B743-4370-AB7E-B41348390FF4}"/>
    <dgm:cxn modelId="{47296345-635B-428A-892E-92F45D8FDDFC}" type="presOf" srcId="{3BDBF94D-B743-4370-AB7E-B41348390FF4}" destId="{8222F932-25BC-42C4-83CC-E5E91F7BCDE0}" srcOrd="0" destOrd="0" presId="urn:microsoft.com/office/officeart/2005/8/layout/process5"/>
    <dgm:cxn modelId="{A6AB3F4F-7354-45E6-9CF0-5431D9F05C2F}" type="presOf" srcId="{DA0F91D8-1BCE-40CB-995D-37987D8A7D8B}" destId="{5A0EBDE3-58A7-4483-B0E5-32E1579771A8}" srcOrd="0" destOrd="0" presId="urn:microsoft.com/office/officeart/2005/8/layout/process5"/>
    <dgm:cxn modelId="{73EE0C7A-95AA-4254-AD92-9BE17A2DE6DD}" type="presOf" srcId="{2B6F0ADC-2D51-4110-9B07-C968FA96985C}" destId="{DB10B4A4-FFD5-4276-8119-3154F18F7B3F}" srcOrd="0" destOrd="0" presId="urn:microsoft.com/office/officeart/2005/8/layout/process5"/>
    <dgm:cxn modelId="{96683884-F015-4738-A272-8FAB42BF5F6C}" type="presOf" srcId="{FE3A4729-B80C-4CD8-BA0C-D47634ACA900}" destId="{B4961682-8493-4E6C-ABC4-CA661D9EC33C}" srcOrd="0" destOrd="0" presId="urn:microsoft.com/office/officeart/2005/8/layout/process5"/>
    <dgm:cxn modelId="{A9414B90-53EC-4EB7-9D21-FFAE20E39C5A}" type="presOf" srcId="{4F14189B-F357-4A3D-8775-35BFBC5C23A6}" destId="{42C3843A-FC38-491A-8B19-3B8D71CF7CE7}" srcOrd="1" destOrd="0" presId="urn:microsoft.com/office/officeart/2005/8/layout/process5"/>
    <dgm:cxn modelId="{69EBC995-C384-44E9-96DE-8D7E1A1E2B42}" type="presOf" srcId="{CED0E013-6A61-4E99-9B5F-8C7445F67388}" destId="{422CF22A-4B2F-4D32-8A8D-4542E4865E0F}" srcOrd="0" destOrd="0" presId="urn:microsoft.com/office/officeart/2005/8/layout/process5"/>
    <dgm:cxn modelId="{5145B2A3-BC9F-40AD-970C-6C14630EE522}" type="presOf" srcId="{B7458934-F268-44EA-8830-5C1A96D5E96E}" destId="{3576BA43-2510-46E4-99D2-DEA8F3B79935}" srcOrd="0" destOrd="0" presId="urn:microsoft.com/office/officeart/2005/8/layout/process5"/>
    <dgm:cxn modelId="{755063A4-C590-4DB7-87AA-469FB77D2A70}" type="presOf" srcId="{9CB732B1-4015-4155-8222-D56B81A1936D}" destId="{E9A5E1B5-1D99-4C26-82B8-EF27A1BD11AE}" srcOrd="0" destOrd="0" presId="urn:microsoft.com/office/officeart/2005/8/layout/process5"/>
    <dgm:cxn modelId="{AC717FA5-E05E-4C15-9190-FF7A777E7E82}" type="presOf" srcId="{004B605F-D127-4034-B611-3B232385F7E6}" destId="{2EAF1975-4DE5-46E7-BEE9-0E9E82A458FA}" srcOrd="0" destOrd="0" presId="urn:microsoft.com/office/officeart/2005/8/layout/process5"/>
    <dgm:cxn modelId="{2C6047A7-DD43-4AB8-B905-70438A7853C3}" type="presOf" srcId="{DE18CF20-8A5B-46D9-A198-57688F7E99B3}" destId="{DAA431EA-3D89-49D9-975A-6BF60518344B}" srcOrd="1" destOrd="0" presId="urn:microsoft.com/office/officeart/2005/8/layout/process5"/>
    <dgm:cxn modelId="{D84212A8-C544-49F4-9225-632C3CF2AB98}" type="presOf" srcId="{4F14189B-F357-4A3D-8775-35BFBC5C23A6}" destId="{75F37D8D-0BAD-4EEB-9D0D-F4EC221792CC}" srcOrd="0" destOrd="0" presId="urn:microsoft.com/office/officeart/2005/8/layout/process5"/>
    <dgm:cxn modelId="{240386BA-7AD3-4695-8315-511AF620A62C}" type="presOf" srcId="{DE18CF20-8A5B-46D9-A198-57688F7E99B3}" destId="{773BB201-797F-4A76-938C-FEDEE74B53CD}" srcOrd="0" destOrd="0" presId="urn:microsoft.com/office/officeart/2005/8/layout/process5"/>
    <dgm:cxn modelId="{553AD2BB-6751-494B-BD70-F4F1091F0BD7}" type="presOf" srcId="{DA0F91D8-1BCE-40CB-995D-37987D8A7D8B}" destId="{9F6557D9-4602-4730-8AE3-BBBF482E0ADC}" srcOrd="1" destOrd="0" presId="urn:microsoft.com/office/officeart/2005/8/layout/process5"/>
    <dgm:cxn modelId="{87E8AFCE-1C47-4894-829E-450D95F1073E}" srcId="{9CB732B1-4015-4155-8222-D56B81A1936D}" destId="{ADDCF7EE-2991-4706-9726-4B492DFE8759}" srcOrd="4" destOrd="0" parTransId="{9619CD26-676F-4B17-A7FE-262EC3198641}" sibTransId="{DA0F91D8-1BCE-40CB-995D-37987D8A7D8B}"/>
    <dgm:cxn modelId="{B9F91AD1-7CF6-4AFB-AC8B-29F24E56EDB0}" type="presOf" srcId="{3F3EE6A6-76F6-4A4C-81DA-0EB961F36C5E}" destId="{E0D1E13B-DE5C-4E6A-A9C8-C605E64327C6}" srcOrd="1" destOrd="0" presId="urn:microsoft.com/office/officeart/2005/8/layout/process5"/>
    <dgm:cxn modelId="{D48B59D3-A51C-4D7B-9A75-420C316CA20D}" type="presOf" srcId="{383C71D6-4853-4F2D-8CED-42574D81AE75}" destId="{497715C3-146B-4D8B-84A8-DC15F11DE39D}" srcOrd="0" destOrd="0" presId="urn:microsoft.com/office/officeart/2005/8/layout/process5"/>
    <dgm:cxn modelId="{5814C3D9-AC11-4D26-8006-71D61A5A1E50}" srcId="{9CB732B1-4015-4155-8222-D56B81A1936D}" destId="{004B605F-D127-4034-B611-3B232385F7E6}" srcOrd="0" destOrd="0" parTransId="{2E6F9922-240F-4DEE-BCA7-E7A9587DFD13}" sibTransId="{3F3EE6A6-76F6-4A4C-81DA-0EB961F36C5E}"/>
    <dgm:cxn modelId="{1AF776EC-A116-4286-AD7B-74B60EF567F8}" srcId="{9CB732B1-4015-4155-8222-D56B81A1936D}" destId="{2B6F0ADC-2D51-4110-9B07-C968FA96985C}" srcOrd="2" destOrd="0" parTransId="{9C7296FD-7AF6-49DD-A653-F30AC5440DAB}" sibTransId="{DE18CF20-8A5B-46D9-A198-57688F7E99B3}"/>
    <dgm:cxn modelId="{AD2B15F2-4004-4094-B8DE-A857148B3A90}" srcId="{9CB732B1-4015-4155-8222-D56B81A1936D}" destId="{FE3A4729-B80C-4CD8-BA0C-D47634ACA900}" srcOrd="3" destOrd="0" parTransId="{B3AA2AEF-7460-4965-9B24-DF5BACB9E043}" sibTransId="{383C71D6-4853-4F2D-8CED-42574D81AE75}"/>
    <dgm:cxn modelId="{45795375-E004-441D-98B2-A7FD4F056E8F}" type="presParOf" srcId="{E9A5E1B5-1D99-4C26-82B8-EF27A1BD11AE}" destId="{2EAF1975-4DE5-46E7-BEE9-0E9E82A458FA}" srcOrd="0" destOrd="0" presId="urn:microsoft.com/office/officeart/2005/8/layout/process5"/>
    <dgm:cxn modelId="{6A7015DA-AD23-4728-B3A8-3A48BD211C8E}" type="presParOf" srcId="{E9A5E1B5-1D99-4C26-82B8-EF27A1BD11AE}" destId="{6E8F56D7-5020-4EB6-A69E-63CF87C79C18}" srcOrd="1" destOrd="0" presId="urn:microsoft.com/office/officeart/2005/8/layout/process5"/>
    <dgm:cxn modelId="{66B20D29-EA2B-4A95-B45C-CB6EBD5EBE13}" type="presParOf" srcId="{6E8F56D7-5020-4EB6-A69E-63CF87C79C18}" destId="{E0D1E13B-DE5C-4E6A-A9C8-C605E64327C6}" srcOrd="0" destOrd="0" presId="urn:microsoft.com/office/officeart/2005/8/layout/process5"/>
    <dgm:cxn modelId="{54DC5A67-C6FE-46E7-90B6-CD11B0C2713F}" type="presParOf" srcId="{E9A5E1B5-1D99-4C26-82B8-EF27A1BD11AE}" destId="{3576BA43-2510-46E4-99D2-DEA8F3B79935}" srcOrd="2" destOrd="0" presId="urn:microsoft.com/office/officeart/2005/8/layout/process5"/>
    <dgm:cxn modelId="{B19430B0-D403-4775-9D14-B941D6CC37C9}" type="presParOf" srcId="{E9A5E1B5-1D99-4C26-82B8-EF27A1BD11AE}" destId="{75F37D8D-0BAD-4EEB-9D0D-F4EC221792CC}" srcOrd="3" destOrd="0" presId="urn:microsoft.com/office/officeart/2005/8/layout/process5"/>
    <dgm:cxn modelId="{A174AA91-7111-43D5-B984-DB21F4D0CF63}" type="presParOf" srcId="{75F37D8D-0BAD-4EEB-9D0D-F4EC221792CC}" destId="{42C3843A-FC38-491A-8B19-3B8D71CF7CE7}" srcOrd="0" destOrd="0" presId="urn:microsoft.com/office/officeart/2005/8/layout/process5"/>
    <dgm:cxn modelId="{6C662B31-C20F-4B2E-932D-AC771610EAA8}" type="presParOf" srcId="{E9A5E1B5-1D99-4C26-82B8-EF27A1BD11AE}" destId="{DB10B4A4-FFD5-4276-8119-3154F18F7B3F}" srcOrd="4" destOrd="0" presId="urn:microsoft.com/office/officeart/2005/8/layout/process5"/>
    <dgm:cxn modelId="{9A52D486-1A60-4A1A-81A0-543BB199690B}" type="presParOf" srcId="{E9A5E1B5-1D99-4C26-82B8-EF27A1BD11AE}" destId="{773BB201-797F-4A76-938C-FEDEE74B53CD}" srcOrd="5" destOrd="0" presId="urn:microsoft.com/office/officeart/2005/8/layout/process5"/>
    <dgm:cxn modelId="{B71529E7-A5A7-4AF8-B8EA-7D3BF7A85FF5}" type="presParOf" srcId="{773BB201-797F-4A76-938C-FEDEE74B53CD}" destId="{DAA431EA-3D89-49D9-975A-6BF60518344B}" srcOrd="0" destOrd="0" presId="urn:microsoft.com/office/officeart/2005/8/layout/process5"/>
    <dgm:cxn modelId="{A99506DE-C9EB-4295-9040-68A6953DDC55}" type="presParOf" srcId="{E9A5E1B5-1D99-4C26-82B8-EF27A1BD11AE}" destId="{B4961682-8493-4E6C-ABC4-CA661D9EC33C}" srcOrd="6" destOrd="0" presId="urn:microsoft.com/office/officeart/2005/8/layout/process5"/>
    <dgm:cxn modelId="{7099924B-A8CB-4528-B287-D1C94F16AA44}" type="presParOf" srcId="{E9A5E1B5-1D99-4C26-82B8-EF27A1BD11AE}" destId="{497715C3-146B-4D8B-84A8-DC15F11DE39D}" srcOrd="7" destOrd="0" presId="urn:microsoft.com/office/officeart/2005/8/layout/process5"/>
    <dgm:cxn modelId="{36B46B8D-30E6-48C1-95F2-12E834577B1F}" type="presParOf" srcId="{497715C3-146B-4D8B-84A8-DC15F11DE39D}" destId="{7022C7F7-D358-4103-9378-85BAC98DABD2}" srcOrd="0" destOrd="0" presId="urn:microsoft.com/office/officeart/2005/8/layout/process5"/>
    <dgm:cxn modelId="{37F5770F-77F0-4476-9468-3AF8280AB9EF}" type="presParOf" srcId="{E9A5E1B5-1D99-4C26-82B8-EF27A1BD11AE}" destId="{117F2CAD-0B00-40FF-AEDF-C7E40FC2D498}" srcOrd="8" destOrd="0" presId="urn:microsoft.com/office/officeart/2005/8/layout/process5"/>
    <dgm:cxn modelId="{8EB32BD0-F27E-43C3-A49B-7CE4EDC2D127}" type="presParOf" srcId="{E9A5E1B5-1D99-4C26-82B8-EF27A1BD11AE}" destId="{5A0EBDE3-58A7-4483-B0E5-32E1579771A8}" srcOrd="9" destOrd="0" presId="urn:microsoft.com/office/officeart/2005/8/layout/process5"/>
    <dgm:cxn modelId="{09F32B72-A2FC-4A31-AA7D-A2A44C4F2240}" type="presParOf" srcId="{5A0EBDE3-58A7-4483-B0E5-32E1579771A8}" destId="{9F6557D9-4602-4730-8AE3-BBBF482E0ADC}" srcOrd="0" destOrd="0" presId="urn:microsoft.com/office/officeart/2005/8/layout/process5"/>
    <dgm:cxn modelId="{4D9D07D7-261E-456B-86AD-2FE52185B156}" type="presParOf" srcId="{E9A5E1B5-1D99-4C26-82B8-EF27A1BD11AE}" destId="{3BAA4584-AC9B-4F21-988D-B6D642B3A0AF}" srcOrd="10" destOrd="0" presId="urn:microsoft.com/office/officeart/2005/8/layout/process5"/>
    <dgm:cxn modelId="{BD791B1D-C2B2-4DAB-977B-250637346ACD}" type="presParOf" srcId="{E9A5E1B5-1D99-4C26-82B8-EF27A1BD11AE}" destId="{8222F932-25BC-42C4-83CC-E5E91F7BCDE0}" srcOrd="11" destOrd="0" presId="urn:microsoft.com/office/officeart/2005/8/layout/process5"/>
    <dgm:cxn modelId="{0F1CE6AA-DB42-44FA-8473-E852FD8AF966}" type="presParOf" srcId="{8222F932-25BC-42C4-83CC-E5E91F7BCDE0}" destId="{31B1E3B6-002F-4303-8994-32803DB14CA6}" srcOrd="0" destOrd="0" presId="urn:microsoft.com/office/officeart/2005/8/layout/process5"/>
    <dgm:cxn modelId="{49385B4E-8CC2-455F-84F0-97982CE18DE9}" type="presParOf" srcId="{E9A5E1B5-1D99-4C26-82B8-EF27A1BD11AE}" destId="{422CF22A-4B2F-4D32-8A8D-4542E4865E0F}"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C155A5-ECE5-4D4B-B654-FC94AF07632E}"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MY"/>
        </a:p>
      </dgm:t>
    </dgm:pt>
    <dgm:pt modelId="{E017AA89-6E55-405D-9B50-48C11E63E87E}">
      <dgm:prSet phldrT="[Text]"/>
      <dgm:spPr>
        <a:solidFill>
          <a:srgbClr val="00B050"/>
        </a:solidFill>
        <a:scene3d>
          <a:camera prst="orthographicFront"/>
          <a:lightRig rig="threePt" dir="t"/>
        </a:scene3d>
        <a:sp3d>
          <a:bevelT prst="angle"/>
        </a:sp3d>
      </dgm:spPr>
      <dgm:t>
        <a:bodyPr/>
        <a:lstStyle/>
        <a:p>
          <a:r>
            <a:rPr lang="en-MY" dirty="0"/>
            <a:t>Class</a:t>
          </a:r>
        </a:p>
      </dgm:t>
    </dgm:pt>
    <dgm:pt modelId="{BDF35BD7-0358-45E9-B7BF-2CDDCDF08C45}" type="parTrans" cxnId="{7195E596-1410-49B7-B32F-BCD4418B6AE1}">
      <dgm:prSet/>
      <dgm:spPr/>
      <dgm:t>
        <a:bodyPr/>
        <a:lstStyle/>
        <a:p>
          <a:endParaRPr lang="en-MY"/>
        </a:p>
      </dgm:t>
    </dgm:pt>
    <dgm:pt modelId="{220AA262-8D66-4C79-B372-783E2EB4C4AF}" type="sibTrans" cxnId="{7195E596-1410-49B7-B32F-BCD4418B6AE1}">
      <dgm:prSet/>
      <dgm:spPr/>
      <dgm:t>
        <a:bodyPr/>
        <a:lstStyle/>
        <a:p>
          <a:endParaRPr lang="en-MY"/>
        </a:p>
      </dgm:t>
    </dgm:pt>
    <dgm:pt modelId="{08BF895B-B99A-4029-82F5-7175FECA4C56}">
      <dgm:prSet phldrT="[Text]" custT="1"/>
      <dgm:spPr>
        <a:solidFill>
          <a:srgbClr val="7030A0">
            <a:alpha val="97000"/>
          </a:srgbClr>
        </a:solidFill>
        <a:scene3d>
          <a:camera prst="orthographicFront"/>
          <a:lightRig rig="threePt" dir="t"/>
        </a:scene3d>
        <a:sp3d prstMaterial="matte">
          <a:bevelT prst="relaxedInset"/>
        </a:sp3d>
      </dgm:spPr>
      <dgm:t>
        <a:bodyPr/>
        <a:lstStyle/>
        <a:p>
          <a:r>
            <a:rPr lang="en-MY" sz="4800" dirty="0"/>
            <a:t>PHP OOP</a:t>
          </a:r>
        </a:p>
      </dgm:t>
    </dgm:pt>
    <dgm:pt modelId="{B3F4D27E-3EBB-46D2-8279-F4504F4A200B}" type="parTrans" cxnId="{50AF1787-2D56-48A9-89F3-017EBC52A68D}">
      <dgm:prSet/>
      <dgm:spPr/>
      <dgm:t>
        <a:bodyPr/>
        <a:lstStyle/>
        <a:p>
          <a:endParaRPr lang="en-MY"/>
        </a:p>
      </dgm:t>
    </dgm:pt>
    <dgm:pt modelId="{024DA907-315D-4A93-BFCC-E715751FF4E6}" type="sibTrans" cxnId="{50AF1787-2D56-48A9-89F3-017EBC52A68D}">
      <dgm:prSet/>
      <dgm:spPr/>
      <dgm:t>
        <a:bodyPr/>
        <a:lstStyle/>
        <a:p>
          <a:endParaRPr lang="en-MY"/>
        </a:p>
      </dgm:t>
    </dgm:pt>
    <dgm:pt modelId="{F983939C-D58E-438A-A1E8-8855AB718190}">
      <dgm:prSet phldrT="[Text]"/>
      <dgm:spPr>
        <a:solidFill>
          <a:schemeClr val="accent6"/>
        </a:solidFill>
        <a:scene3d>
          <a:camera prst="orthographicFront"/>
          <a:lightRig rig="threePt" dir="t"/>
        </a:scene3d>
        <a:sp3d>
          <a:bevelT prst="relaxedInset"/>
        </a:sp3d>
      </dgm:spPr>
      <dgm:t>
        <a:bodyPr/>
        <a:lstStyle/>
        <a:p>
          <a:r>
            <a:rPr lang="en-MY" dirty="0"/>
            <a:t>Methods</a:t>
          </a:r>
        </a:p>
      </dgm:t>
    </dgm:pt>
    <dgm:pt modelId="{C38A0775-C9FC-4DD6-8050-8D2E766CF38A}" type="parTrans" cxnId="{4E2A61E7-9E43-4734-B722-154B2154D9F4}">
      <dgm:prSet/>
      <dgm:spPr/>
      <dgm:t>
        <a:bodyPr/>
        <a:lstStyle/>
        <a:p>
          <a:endParaRPr lang="en-MY"/>
        </a:p>
      </dgm:t>
    </dgm:pt>
    <dgm:pt modelId="{302B26D7-1D74-4E01-BEE5-04787DEBEA5D}" type="sibTrans" cxnId="{4E2A61E7-9E43-4734-B722-154B2154D9F4}">
      <dgm:prSet/>
      <dgm:spPr/>
      <dgm:t>
        <a:bodyPr/>
        <a:lstStyle/>
        <a:p>
          <a:endParaRPr lang="en-MY"/>
        </a:p>
      </dgm:t>
    </dgm:pt>
    <dgm:pt modelId="{CAEC14DD-4C80-4B82-B98A-4C04232ED427}">
      <dgm:prSet phldrT="[Text]"/>
      <dgm:spPr>
        <a:solidFill>
          <a:srgbClr val="FFC000"/>
        </a:solidFill>
        <a:scene3d>
          <a:camera prst="orthographicFront"/>
          <a:lightRig rig="threePt" dir="t"/>
        </a:scene3d>
        <a:sp3d>
          <a:bevelT w="152400" h="50800" prst="softRound"/>
        </a:sp3d>
      </dgm:spPr>
      <dgm:t>
        <a:bodyPr/>
        <a:lstStyle/>
        <a:p>
          <a:r>
            <a:rPr lang="en-MY" dirty="0"/>
            <a:t>Properties</a:t>
          </a:r>
        </a:p>
      </dgm:t>
    </dgm:pt>
    <dgm:pt modelId="{79C97D18-F215-4077-8E14-23F55E55202B}" type="parTrans" cxnId="{B7917218-F9A3-46A1-8F96-C29D45C90C3A}">
      <dgm:prSet/>
      <dgm:spPr/>
      <dgm:t>
        <a:bodyPr/>
        <a:lstStyle/>
        <a:p>
          <a:endParaRPr lang="en-MY"/>
        </a:p>
      </dgm:t>
    </dgm:pt>
    <dgm:pt modelId="{AA52EE23-ABA8-4694-A4EE-EF187FF2BD9F}" type="sibTrans" cxnId="{B7917218-F9A3-46A1-8F96-C29D45C90C3A}">
      <dgm:prSet/>
      <dgm:spPr/>
      <dgm:t>
        <a:bodyPr/>
        <a:lstStyle/>
        <a:p>
          <a:endParaRPr lang="en-MY"/>
        </a:p>
      </dgm:t>
    </dgm:pt>
    <dgm:pt modelId="{CCB28502-96E8-4FA1-A07F-9638C4A1BA9E}" type="pres">
      <dgm:prSet presAssocID="{4DC155A5-ECE5-4D4B-B654-FC94AF07632E}" presName="Name0" presStyleCnt="0">
        <dgm:presLayoutVars>
          <dgm:chMax val="1"/>
          <dgm:chPref val="1"/>
          <dgm:dir/>
          <dgm:animOne val="branch"/>
          <dgm:animLvl val="lvl"/>
        </dgm:presLayoutVars>
      </dgm:prSet>
      <dgm:spPr/>
    </dgm:pt>
    <dgm:pt modelId="{8F8CE6EE-2C57-413F-9288-0B3EDAE618CB}" type="pres">
      <dgm:prSet presAssocID="{E017AA89-6E55-405D-9B50-48C11E63E87E}" presName="singleCycle" presStyleCnt="0"/>
      <dgm:spPr/>
    </dgm:pt>
    <dgm:pt modelId="{695DB937-278A-481B-8BDB-A5AEDC9EF486}" type="pres">
      <dgm:prSet presAssocID="{E017AA89-6E55-405D-9B50-48C11E63E87E}" presName="singleCenter" presStyleLbl="node1" presStyleIdx="0" presStyleCnt="4">
        <dgm:presLayoutVars>
          <dgm:chMax val="7"/>
          <dgm:chPref val="7"/>
        </dgm:presLayoutVars>
      </dgm:prSet>
      <dgm:spPr/>
    </dgm:pt>
    <dgm:pt modelId="{1A16CA57-B238-4BD1-8586-06FF31E404AA}" type="pres">
      <dgm:prSet presAssocID="{B3F4D27E-3EBB-46D2-8279-F4504F4A200B}" presName="Name56" presStyleLbl="parChTrans1D2" presStyleIdx="0" presStyleCnt="3"/>
      <dgm:spPr/>
    </dgm:pt>
    <dgm:pt modelId="{B41FCABC-8A4A-42D7-B8A0-E0AF0CB8723C}" type="pres">
      <dgm:prSet presAssocID="{08BF895B-B99A-4029-82F5-7175FECA4C56}" presName="text0" presStyleLbl="node1" presStyleIdx="1" presStyleCnt="4" custScaleX="265858">
        <dgm:presLayoutVars>
          <dgm:bulletEnabled val="1"/>
        </dgm:presLayoutVars>
      </dgm:prSet>
      <dgm:spPr/>
    </dgm:pt>
    <dgm:pt modelId="{A7C2C5D6-34C6-4660-8462-09A3EF92DDC5}" type="pres">
      <dgm:prSet presAssocID="{C38A0775-C9FC-4DD6-8050-8D2E766CF38A}" presName="Name56" presStyleLbl="parChTrans1D2" presStyleIdx="1" presStyleCnt="3"/>
      <dgm:spPr/>
    </dgm:pt>
    <dgm:pt modelId="{C9B50D88-F0C3-4CCD-84A9-C7BEA57DCDBF}" type="pres">
      <dgm:prSet presAssocID="{F983939C-D58E-438A-A1E8-8855AB718190}" presName="text0" presStyleLbl="node1" presStyleIdx="2" presStyleCnt="4">
        <dgm:presLayoutVars>
          <dgm:bulletEnabled val="1"/>
        </dgm:presLayoutVars>
      </dgm:prSet>
      <dgm:spPr/>
    </dgm:pt>
    <dgm:pt modelId="{8F4DA00C-96D5-4068-B224-BC9FC145504D}" type="pres">
      <dgm:prSet presAssocID="{79C97D18-F215-4077-8E14-23F55E55202B}" presName="Name56" presStyleLbl="parChTrans1D2" presStyleIdx="2" presStyleCnt="3"/>
      <dgm:spPr/>
    </dgm:pt>
    <dgm:pt modelId="{C6DD537C-A6C3-43FB-8132-2956CC061AF4}" type="pres">
      <dgm:prSet presAssocID="{CAEC14DD-4C80-4B82-B98A-4C04232ED427}" presName="text0" presStyleLbl="node1" presStyleIdx="3" presStyleCnt="4">
        <dgm:presLayoutVars>
          <dgm:bulletEnabled val="1"/>
        </dgm:presLayoutVars>
      </dgm:prSet>
      <dgm:spPr/>
    </dgm:pt>
  </dgm:ptLst>
  <dgm:cxnLst>
    <dgm:cxn modelId="{B7917218-F9A3-46A1-8F96-C29D45C90C3A}" srcId="{E017AA89-6E55-405D-9B50-48C11E63E87E}" destId="{CAEC14DD-4C80-4B82-B98A-4C04232ED427}" srcOrd="2" destOrd="0" parTransId="{79C97D18-F215-4077-8E14-23F55E55202B}" sibTransId="{AA52EE23-ABA8-4694-A4EE-EF187FF2BD9F}"/>
    <dgm:cxn modelId="{8FBBE924-E17C-4894-8A4B-5D0E8F4469FE}" type="presOf" srcId="{B3F4D27E-3EBB-46D2-8279-F4504F4A200B}" destId="{1A16CA57-B238-4BD1-8586-06FF31E404AA}" srcOrd="0" destOrd="0" presId="urn:microsoft.com/office/officeart/2008/layout/RadialCluster"/>
    <dgm:cxn modelId="{1BEF2833-0CD0-401B-B650-817D2BE960C9}" type="presOf" srcId="{79C97D18-F215-4077-8E14-23F55E55202B}" destId="{8F4DA00C-96D5-4068-B224-BC9FC145504D}" srcOrd="0" destOrd="0" presId="urn:microsoft.com/office/officeart/2008/layout/RadialCluster"/>
    <dgm:cxn modelId="{4EB79835-F4ED-400C-B460-A39D18D31D48}" type="presOf" srcId="{C38A0775-C9FC-4DD6-8050-8D2E766CF38A}" destId="{A7C2C5D6-34C6-4660-8462-09A3EF92DDC5}" srcOrd="0" destOrd="0" presId="urn:microsoft.com/office/officeart/2008/layout/RadialCluster"/>
    <dgm:cxn modelId="{84024E3F-7DDE-4803-873D-490DEB9EC3F9}" type="presOf" srcId="{CAEC14DD-4C80-4B82-B98A-4C04232ED427}" destId="{C6DD537C-A6C3-43FB-8132-2956CC061AF4}" srcOrd="0" destOrd="0" presId="urn:microsoft.com/office/officeart/2008/layout/RadialCluster"/>
    <dgm:cxn modelId="{BA8FAC42-1D5D-4DEF-BD26-07276528190B}" type="presOf" srcId="{F983939C-D58E-438A-A1E8-8855AB718190}" destId="{C9B50D88-F0C3-4CCD-84A9-C7BEA57DCDBF}" srcOrd="0" destOrd="0" presId="urn:microsoft.com/office/officeart/2008/layout/RadialCluster"/>
    <dgm:cxn modelId="{50AF1787-2D56-48A9-89F3-017EBC52A68D}" srcId="{E017AA89-6E55-405D-9B50-48C11E63E87E}" destId="{08BF895B-B99A-4029-82F5-7175FECA4C56}" srcOrd="0" destOrd="0" parTransId="{B3F4D27E-3EBB-46D2-8279-F4504F4A200B}" sibTransId="{024DA907-315D-4A93-BFCC-E715751FF4E6}"/>
    <dgm:cxn modelId="{7195E596-1410-49B7-B32F-BCD4418B6AE1}" srcId="{4DC155A5-ECE5-4D4B-B654-FC94AF07632E}" destId="{E017AA89-6E55-405D-9B50-48C11E63E87E}" srcOrd="0" destOrd="0" parTransId="{BDF35BD7-0358-45E9-B7BF-2CDDCDF08C45}" sibTransId="{220AA262-8D66-4C79-B372-783E2EB4C4AF}"/>
    <dgm:cxn modelId="{D92526A2-A20F-40AA-AC66-DD98C3BC1AA6}" type="presOf" srcId="{4DC155A5-ECE5-4D4B-B654-FC94AF07632E}" destId="{CCB28502-96E8-4FA1-A07F-9638C4A1BA9E}" srcOrd="0" destOrd="0" presId="urn:microsoft.com/office/officeart/2008/layout/RadialCluster"/>
    <dgm:cxn modelId="{794B54A3-BAFB-4EDB-94D3-E00D0986C2B5}" type="presOf" srcId="{08BF895B-B99A-4029-82F5-7175FECA4C56}" destId="{B41FCABC-8A4A-42D7-B8A0-E0AF0CB8723C}" srcOrd="0" destOrd="0" presId="urn:microsoft.com/office/officeart/2008/layout/RadialCluster"/>
    <dgm:cxn modelId="{249CF4A7-E08A-4678-B0E4-A7870D47C944}" type="presOf" srcId="{E017AA89-6E55-405D-9B50-48C11E63E87E}" destId="{695DB937-278A-481B-8BDB-A5AEDC9EF486}" srcOrd="0" destOrd="0" presId="urn:microsoft.com/office/officeart/2008/layout/RadialCluster"/>
    <dgm:cxn modelId="{4E2A61E7-9E43-4734-B722-154B2154D9F4}" srcId="{E017AA89-6E55-405D-9B50-48C11E63E87E}" destId="{F983939C-D58E-438A-A1E8-8855AB718190}" srcOrd="1" destOrd="0" parTransId="{C38A0775-C9FC-4DD6-8050-8D2E766CF38A}" sibTransId="{302B26D7-1D74-4E01-BEE5-04787DEBEA5D}"/>
    <dgm:cxn modelId="{777F9E55-8957-4838-8178-7FBB0306CAD9}" type="presParOf" srcId="{CCB28502-96E8-4FA1-A07F-9638C4A1BA9E}" destId="{8F8CE6EE-2C57-413F-9288-0B3EDAE618CB}" srcOrd="0" destOrd="0" presId="urn:microsoft.com/office/officeart/2008/layout/RadialCluster"/>
    <dgm:cxn modelId="{8E684027-3AEE-453D-92B6-D9B7A0621102}" type="presParOf" srcId="{8F8CE6EE-2C57-413F-9288-0B3EDAE618CB}" destId="{695DB937-278A-481B-8BDB-A5AEDC9EF486}" srcOrd="0" destOrd="0" presId="urn:microsoft.com/office/officeart/2008/layout/RadialCluster"/>
    <dgm:cxn modelId="{53BE5F94-C406-42DE-9E48-BD54B1F4B1B5}" type="presParOf" srcId="{8F8CE6EE-2C57-413F-9288-0B3EDAE618CB}" destId="{1A16CA57-B238-4BD1-8586-06FF31E404AA}" srcOrd="1" destOrd="0" presId="urn:microsoft.com/office/officeart/2008/layout/RadialCluster"/>
    <dgm:cxn modelId="{49112200-BE00-47B9-B1A3-B78E0A441016}" type="presParOf" srcId="{8F8CE6EE-2C57-413F-9288-0B3EDAE618CB}" destId="{B41FCABC-8A4A-42D7-B8A0-E0AF0CB8723C}" srcOrd="2" destOrd="0" presId="urn:microsoft.com/office/officeart/2008/layout/RadialCluster"/>
    <dgm:cxn modelId="{7A975C18-F487-4890-81EF-87C725911FFF}" type="presParOf" srcId="{8F8CE6EE-2C57-413F-9288-0B3EDAE618CB}" destId="{A7C2C5D6-34C6-4660-8462-09A3EF92DDC5}" srcOrd="3" destOrd="0" presId="urn:microsoft.com/office/officeart/2008/layout/RadialCluster"/>
    <dgm:cxn modelId="{CCA21A87-5C0D-4DC2-8BB7-CEDD07E7E592}" type="presParOf" srcId="{8F8CE6EE-2C57-413F-9288-0B3EDAE618CB}" destId="{C9B50D88-F0C3-4CCD-84A9-C7BEA57DCDBF}" srcOrd="4" destOrd="0" presId="urn:microsoft.com/office/officeart/2008/layout/RadialCluster"/>
    <dgm:cxn modelId="{276D8555-14FD-4BDB-9D2D-6CE3FE348C1F}" type="presParOf" srcId="{8F8CE6EE-2C57-413F-9288-0B3EDAE618CB}" destId="{8F4DA00C-96D5-4068-B224-BC9FC145504D}" srcOrd="5" destOrd="0" presId="urn:microsoft.com/office/officeart/2008/layout/RadialCluster"/>
    <dgm:cxn modelId="{0E8DDB18-A511-4D0C-A4F1-7B3F41F5AF68}" type="presParOf" srcId="{8F8CE6EE-2C57-413F-9288-0B3EDAE618CB}" destId="{C6DD537C-A6C3-43FB-8132-2956CC061AF4}"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A3023-7A42-44AC-9697-3AEC75BB0609}">
      <dsp:nvSpPr>
        <dsp:cNvPr id="0" name=""/>
        <dsp:cNvSpPr/>
      </dsp:nvSpPr>
      <dsp:spPr>
        <a:xfrm>
          <a:off x="1974745" y="2882452"/>
          <a:ext cx="1625719" cy="17755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$num2</a:t>
          </a:r>
          <a:br>
            <a:rPr lang="en-MY" sz="2900" kern="1200" dirty="0"/>
          </a:br>
          <a:r>
            <a:rPr lang="en-MY" sz="5400" b="1" kern="1200" dirty="0">
              <a:solidFill>
                <a:srgbClr val="FF0000"/>
              </a:solidFill>
            </a:rPr>
            <a:t>3</a:t>
          </a:r>
          <a:endParaRPr lang="en-MY" sz="2900" b="1" kern="1200" dirty="0">
            <a:solidFill>
              <a:srgbClr val="FF0000"/>
            </a:solidFill>
          </a:endParaRPr>
        </a:p>
      </dsp:txBody>
      <dsp:txXfrm>
        <a:off x="2212826" y="3142482"/>
        <a:ext cx="1149557" cy="1255535"/>
      </dsp:txXfrm>
    </dsp:sp>
    <dsp:sp modelId="{EA4BDB22-AEB1-4EF9-85D8-C63BB34FFCBE}">
      <dsp:nvSpPr>
        <dsp:cNvPr id="0" name=""/>
        <dsp:cNvSpPr/>
      </dsp:nvSpPr>
      <dsp:spPr>
        <a:xfrm>
          <a:off x="3457115" y="1636058"/>
          <a:ext cx="1789012" cy="1789012"/>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MY" sz="3000" kern="1200"/>
        </a:p>
      </dsp:txBody>
      <dsp:txXfrm>
        <a:off x="3694249" y="2320176"/>
        <a:ext cx="1314744" cy="420776"/>
      </dsp:txXfrm>
    </dsp:sp>
    <dsp:sp modelId="{0AF65D27-08A5-4EB6-B538-6E398B0E4E4B}">
      <dsp:nvSpPr>
        <dsp:cNvPr id="0" name=""/>
        <dsp:cNvSpPr/>
      </dsp:nvSpPr>
      <dsp:spPr>
        <a:xfrm>
          <a:off x="700999" y="1007135"/>
          <a:ext cx="1739444" cy="1837778"/>
        </a:xfrm>
        <a:prstGeom prst="ellipse">
          <a:avLst/>
        </a:prstGeom>
        <a:solidFill>
          <a:schemeClr val="accent1">
            <a:hueOff val="0"/>
            <a:satOff val="0"/>
            <a:lumOff val="0"/>
            <a:alphaOff val="0"/>
          </a:schemeClr>
        </a:solidFill>
        <a:ln w="127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MY" sz="3100" kern="1200" dirty="0"/>
            <a:t>$num1 </a:t>
          </a:r>
          <a:r>
            <a:rPr lang="en-MY" sz="5400" b="1" kern="1200" dirty="0">
              <a:solidFill>
                <a:srgbClr val="FF0000"/>
              </a:solidFill>
            </a:rPr>
            <a:t>5</a:t>
          </a:r>
          <a:endParaRPr lang="en-MY" sz="3100" b="1" kern="1200" dirty="0">
            <a:solidFill>
              <a:srgbClr val="FF0000"/>
            </a:solidFill>
          </a:endParaRPr>
        </a:p>
      </dsp:txBody>
      <dsp:txXfrm>
        <a:off x="955735" y="1276271"/>
        <a:ext cx="1229972" cy="1299506"/>
      </dsp:txXfrm>
    </dsp:sp>
    <dsp:sp modelId="{224B707E-C789-47FC-AA1A-CC6BF6C02BFD}">
      <dsp:nvSpPr>
        <dsp:cNvPr id="0" name=""/>
        <dsp:cNvSpPr/>
      </dsp:nvSpPr>
      <dsp:spPr>
        <a:xfrm>
          <a:off x="6191662" y="1636058"/>
          <a:ext cx="1789012" cy="1789012"/>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MY" sz="5500" kern="1200"/>
        </a:p>
      </dsp:txBody>
      <dsp:txXfrm>
        <a:off x="6428796" y="2004594"/>
        <a:ext cx="1314744" cy="1051940"/>
      </dsp:txXfrm>
    </dsp:sp>
    <dsp:sp modelId="{30231D7D-AFA6-47A3-800F-B5423EF6C6CA}">
      <dsp:nvSpPr>
        <dsp:cNvPr id="0" name=""/>
        <dsp:cNvSpPr/>
      </dsp:nvSpPr>
      <dsp:spPr>
        <a:xfrm>
          <a:off x="7952176" y="955269"/>
          <a:ext cx="3084504" cy="3084504"/>
        </a:xfrm>
        <a:prstGeom prst="ellipse">
          <a:avLst/>
        </a:prstGeom>
        <a:solidFill>
          <a:schemeClr val="accent4">
            <a:lumMod val="75000"/>
          </a:schemeClr>
        </a:solidFill>
        <a:ln w="12700" cap="flat" cmpd="sng" algn="ctr">
          <a:no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$total</a:t>
          </a:r>
          <a:br>
            <a:rPr lang="en-MY" sz="2900" kern="1200" dirty="0"/>
          </a:br>
          <a:r>
            <a:rPr lang="en-MY" sz="6600" b="1" kern="1200" dirty="0">
              <a:solidFill>
                <a:srgbClr val="FFFF00"/>
              </a:solidFill>
            </a:rPr>
            <a:t>8</a:t>
          </a:r>
          <a:endParaRPr lang="en-MY" sz="2900" b="1" kern="1200" dirty="0">
            <a:solidFill>
              <a:srgbClr val="FFFF00"/>
            </a:solidFill>
          </a:endParaRPr>
        </a:p>
      </dsp:txBody>
      <dsp:txXfrm>
        <a:off x="8403891" y="1406984"/>
        <a:ext cx="2181074" cy="2181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F1975-4DE5-46E7-BEE9-0E9E82A458FA}">
      <dsp:nvSpPr>
        <dsp:cNvPr id="0" name=""/>
        <dsp:cNvSpPr/>
      </dsp:nvSpPr>
      <dsp:spPr>
        <a:xfrm>
          <a:off x="429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Input file</a:t>
          </a:r>
        </a:p>
      </dsp:txBody>
      <dsp:txXfrm>
        <a:off x="37334" y="632601"/>
        <a:ext cx="1813769" cy="1061833"/>
      </dsp:txXfrm>
    </dsp:sp>
    <dsp:sp modelId="{6E8F56D7-5020-4EB6-A69E-63CF87C79C18}">
      <dsp:nvSpPr>
        <dsp:cNvPr id="0" name=""/>
        <dsp:cNvSpPr/>
      </dsp:nvSpPr>
      <dsp:spPr>
        <a:xfrm>
          <a:off x="204956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2049564" y="1023657"/>
        <a:ext cx="278968" cy="279720"/>
      </dsp:txXfrm>
    </dsp:sp>
    <dsp:sp modelId="{3576BA43-2510-46E4-99D2-DEA8F3B79935}">
      <dsp:nvSpPr>
        <dsp:cNvPr id="0" name=""/>
        <dsp:cNvSpPr/>
      </dsp:nvSpPr>
      <dsp:spPr>
        <a:xfrm>
          <a:off x="263607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Tokenization</a:t>
          </a:r>
        </a:p>
      </dsp:txBody>
      <dsp:txXfrm>
        <a:off x="2669109" y="632601"/>
        <a:ext cx="1813769" cy="1061833"/>
      </dsp:txXfrm>
    </dsp:sp>
    <dsp:sp modelId="{75F37D8D-0BAD-4EEB-9D0D-F4EC221792CC}">
      <dsp:nvSpPr>
        <dsp:cNvPr id="0" name=""/>
        <dsp:cNvSpPr/>
      </dsp:nvSpPr>
      <dsp:spPr>
        <a:xfrm>
          <a:off x="4681339"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4681339" y="1023657"/>
        <a:ext cx="278968" cy="279720"/>
      </dsp:txXfrm>
    </dsp:sp>
    <dsp:sp modelId="{DB10B4A4-FFD5-4276-8119-3154F18F7B3F}">
      <dsp:nvSpPr>
        <dsp:cNvPr id="0" name=""/>
        <dsp:cNvSpPr/>
      </dsp:nvSpPr>
      <dsp:spPr>
        <a:xfrm>
          <a:off x="526784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Post Tagging</a:t>
          </a:r>
        </a:p>
      </dsp:txBody>
      <dsp:txXfrm>
        <a:off x="5300884" y="632601"/>
        <a:ext cx="1813769" cy="1061833"/>
      </dsp:txXfrm>
    </dsp:sp>
    <dsp:sp modelId="{773BB201-797F-4A76-938C-FEDEE74B53CD}">
      <dsp:nvSpPr>
        <dsp:cNvPr id="0" name=""/>
        <dsp:cNvSpPr/>
      </dsp:nvSpPr>
      <dsp:spPr>
        <a:xfrm>
          <a:off x="731311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7313114" y="1023657"/>
        <a:ext cx="278968" cy="279720"/>
      </dsp:txXfrm>
    </dsp:sp>
    <dsp:sp modelId="{B4961682-8493-4E6C-ABC4-CA661D9EC33C}">
      <dsp:nvSpPr>
        <dsp:cNvPr id="0" name=""/>
        <dsp:cNvSpPr/>
      </dsp:nvSpPr>
      <dsp:spPr>
        <a:xfrm>
          <a:off x="789962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Vocab</a:t>
          </a:r>
        </a:p>
      </dsp:txBody>
      <dsp:txXfrm>
        <a:off x="7932659" y="632601"/>
        <a:ext cx="1813769" cy="1061833"/>
      </dsp:txXfrm>
    </dsp:sp>
    <dsp:sp modelId="{497715C3-146B-4D8B-84A8-DC15F11DE39D}">
      <dsp:nvSpPr>
        <dsp:cNvPr id="0" name=""/>
        <dsp:cNvSpPr/>
      </dsp:nvSpPr>
      <dsp:spPr>
        <a:xfrm rot="5400000">
          <a:off x="8640280" y="1859058"/>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5400000">
        <a:off x="8699683" y="1892896"/>
        <a:ext cx="279720" cy="278968"/>
      </dsp:txXfrm>
    </dsp:sp>
    <dsp:sp modelId="{117F2CAD-0B00-40FF-AEDF-C7E40FC2D498}">
      <dsp:nvSpPr>
        <dsp:cNvPr id="0" name=""/>
        <dsp:cNvSpPr/>
      </dsp:nvSpPr>
      <dsp:spPr>
        <a:xfrm>
          <a:off x="789962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Outside Vocab</a:t>
          </a:r>
        </a:p>
      </dsp:txBody>
      <dsp:txXfrm>
        <a:off x="7932659" y="2512440"/>
        <a:ext cx="1813769" cy="1061833"/>
      </dsp:txXfrm>
    </dsp:sp>
    <dsp:sp modelId="{5A0EBDE3-58A7-4483-B0E5-32E1579771A8}">
      <dsp:nvSpPr>
        <dsp:cNvPr id="0" name=""/>
        <dsp:cNvSpPr/>
      </dsp:nvSpPr>
      <dsp:spPr>
        <a:xfrm rot="10800000">
          <a:off x="7335672"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7455229" y="2903497"/>
        <a:ext cx="278968" cy="279720"/>
      </dsp:txXfrm>
    </dsp:sp>
    <dsp:sp modelId="{3BAA4584-AC9B-4F21-988D-B6D642B3A0AF}">
      <dsp:nvSpPr>
        <dsp:cNvPr id="0" name=""/>
        <dsp:cNvSpPr/>
      </dsp:nvSpPr>
      <dsp:spPr>
        <a:xfrm>
          <a:off x="5267849"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err="1"/>
            <a:t>Annotati</a:t>
          </a:r>
          <a:endParaRPr lang="en-MY" sz="2400" kern="1200" dirty="0"/>
        </a:p>
      </dsp:txBody>
      <dsp:txXfrm>
        <a:off x="5300884" y="2512440"/>
        <a:ext cx="1813769" cy="1061833"/>
      </dsp:txXfrm>
    </dsp:sp>
    <dsp:sp modelId="{8222F932-25BC-42C4-83CC-E5E91F7BCDE0}">
      <dsp:nvSpPr>
        <dsp:cNvPr id="0" name=""/>
        <dsp:cNvSpPr/>
      </dsp:nvSpPr>
      <dsp:spPr>
        <a:xfrm rot="10800000">
          <a:off x="4703897"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4823454" y="2903497"/>
        <a:ext cx="278968" cy="279720"/>
      </dsp:txXfrm>
    </dsp:sp>
    <dsp:sp modelId="{422CF22A-4B2F-4D32-8A8D-4542E4865E0F}">
      <dsp:nvSpPr>
        <dsp:cNvPr id="0" name=""/>
        <dsp:cNvSpPr/>
      </dsp:nvSpPr>
      <dsp:spPr>
        <a:xfrm>
          <a:off x="263607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Output generation</a:t>
          </a:r>
        </a:p>
      </dsp:txBody>
      <dsp:txXfrm>
        <a:off x="2669109" y="2512440"/>
        <a:ext cx="1813769" cy="1061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DB937-278A-481B-8BDB-A5AEDC9EF486}">
      <dsp:nvSpPr>
        <dsp:cNvPr id="0" name=""/>
        <dsp:cNvSpPr/>
      </dsp:nvSpPr>
      <dsp:spPr>
        <a:xfrm>
          <a:off x="2842259" y="2520950"/>
          <a:ext cx="1625600" cy="1625600"/>
        </a:xfrm>
        <a:prstGeom prst="roundRect">
          <a:avLst/>
        </a:prstGeom>
        <a:solidFill>
          <a:srgbClr val="00B050"/>
        </a:solidFill>
        <a:ln w="1270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MY" sz="3600" kern="1200" dirty="0"/>
            <a:t>Class</a:t>
          </a:r>
        </a:p>
      </dsp:txBody>
      <dsp:txXfrm>
        <a:off x="2921614" y="2600305"/>
        <a:ext cx="1466890" cy="1466890"/>
      </dsp:txXfrm>
    </dsp:sp>
    <dsp:sp modelId="{1A16CA57-B238-4BD1-8586-06FF31E404AA}">
      <dsp:nvSpPr>
        <dsp:cNvPr id="0" name=""/>
        <dsp:cNvSpPr/>
      </dsp:nvSpPr>
      <dsp:spPr>
        <a:xfrm rot="16200000">
          <a:off x="3084914" y="1950804"/>
          <a:ext cx="1140290" cy="0"/>
        </a:xfrm>
        <a:custGeom>
          <a:avLst/>
          <a:gdLst/>
          <a:ahLst/>
          <a:cxnLst/>
          <a:rect l="0" t="0" r="0" b="0"/>
          <a:pathLst>
            <a:path>
              <a:moveTo>
                <a:pt x="0" y="0"/>
              </a:moveTo>
              <a:lnTo>
                <a:pt x="1140290"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1FCABC-8A4A-42D7-B8A0-E0AF0CB8723C}">
      <dsp:nvSpPr>
        <dsp:cNvPr id="0" name=""/>
        <dsp:cNvSpPr/>
      </dsp:nvSpPr>
      <dsp:spPr>
        <a:xfrm>
          <a:off x="2207261" y="291507"/>
          <a:ext cx="2895597" cy="1089152"/>
        </a:xfrm>
        <a:prstGeom prst="roundRect">
          <a:avLst/>
        </a:prstGeom>
        <a:solidFill>
          <a:srgbClr val="7030A0">
            <a:alpha val="97000"/>
          </a:srgbClr>
        </a:solidFill>
        <a:ln w="12700" cap="flat" cmpd="sng" algn="ctr">
          <a:solidFill>
            <a:schemeClr val="lt1">
              <a:hueOff val="0"/>
              <a:satOff val="0"/>
              <a:lumOff val="0"/>
              <a:alphaOff val="0"/>
            </a:schemeClr>
          </a:solidFill>
          <a:prstDash val="solid"/>
        </a:ln>
        <a:effectLst/>
        <a:scene3d>
          <a:camera prst="orthographicFront"/>
          <a:lightRig rig="threePt" dir="t"/>
        </a:scene3d>
        <a:sp3d prstMaterial="matte">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90000"/>
            </a:lnSpc>
            <a:spcBef>
              <a:spcPct val="0"/>
            </a:spcBef>
            <a:spcAft>
              <a:spcPct val="35000"/>
            </a:spcAft>
            <a:buNone/>
          </a:pPr>
          <a:r>
            <a:rPr lang="en-MY" sz="4800" kern="1200" dirty="0"/>
            <a:t>PHP OOP</a:t>
          </a:r>
        </a:p>
      </dsp:txBody>
      <dsp:txXfrm>
        <a:off x="2260429" y="344675"/>
        <a:ext cx="2789261" cy="982816"/>
      </dsp:txXfrm>
    </dsp:sp>
    <dsp:sp modelId="{A7C2C5D6-34C6-4660-8462-09A3EF92DDC5}">
      <dsp:nvSpPr>
        <dsp:cNvPr id="0" name=""/>
        <dsp:cNvSpPr/>
      </dsp:nvSpPr>
      <dsp:spPr>
        <a:xfrm rot="1800000">
          <a:off x="4405541"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B50D88-F0C3-4CCD-84A9-C7BEA57DCDBF}">
      <dsp:nvSpPr>
        <dsp:cNvPr id="0" name=""/>
        <dsp:cNvSpPr/>
      </dsp:nvSpPr>
      <dsp:spPr>
        <a:xfrm>
          <a:off x="5273526" y="4038007"/>
          <a:ext cx="1089152" cy="1089152"/>
        </a:xfrm>
        <a:prstGeom prst="roundRect">
          <a:avLst/>
        </a:prstGeom>
        <a:solidFill>
          <a:schemeClr val="accent6"/>
        </a:solidFill>
        <a:ln w="12700" cap="flat" cmpd="sng" algn="ctr">
          <a:solidFill>
            <a:schemeClr val="lt1">
              <a:hueOff val="0"/>
              <a:satOff val="0"/>
              <a:lumOff val="0"/>
              <a:alphaOff val="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MY" sz="1900" kern="1200" dirty="0"/>
            <a:t>Methods</a:t>
          </a:r>
        </a:p>
      </dsp:txBody>
      <dsp:txXfrm>
        <a:off x="5326694" y="4091175"/>
        <a:ext cx="982816" cy="982816"/>
      </dsp:txXfrm>
    </dsp:sp>
    <dsp:sp modelId="{8F4DA00C-96D5-4068-B224-BC9FC145504D}">
      <dsp:nvSpPr>
        <dsp:cNvPr id="0" name=""/>
        <dsp:cNvSpPr/>
      </dsp:nvSpPr>
      <dsp:spPr>
        <a:xfrm rot="9000000">
          <a:off x="1974274"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DD537C-A6C3-43FB-8132-2956CC061AF4}">
      <dsp:nvSpPr>
        <dsp:cNvPr id="0" name=""/>
        <dsp:cNvSpPr/>
      </dsp:nvSpPr>
      <dsp:spPr>
        <a:xfrm>
          <a:off x="947441" y="4038007"/>
          <a:ext cx="1089152" cy="1089152"/>
        </a:xfrm>
        <a:prstGeom prst="roundRect">
          <a:avLst/>
        </a:prstGeom>
        <a:solidFill>
          <a:srgbClr val="FFC000"/>
        </a:solidFill>
        <a:ln w="12700" cap="flat" cmpd="sng" algn="ctr">
          <a:solidFill>
            <a:schemeClr val="lt1">
              <a:hueOff val="0"/>
              <a:satOff val="0"/>
              <a:lumOff val="0"/>
              <a:alphaOff val="0"/>
            </a:schemeClr>
          </a:solidFill>
          <a:prstDash val="solid"/>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MY" sz="1600" kern="1200" dirty="0"/>
            <a:t>Properties</a:t>
          </a:r>
        </a:p>
      </dsp:txBody>
      <dsp:txXfrm>
        <a:off x="1000609" y="4091175"/>
        <a:ext cx="982816" cy="98281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4F392-47D7-4EE6-86D4-9C0E33647B33}" type="datetimeFigureOut">
              <a:rPr lang="en-US" smtClean="0"/>
              <a:t>7/6/2020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8886B-EF0C-4218-94C6-B2B8F8352A48}" type="slidenum">
              <a:rPr lang="en-US" smtClean="0"/>
              <a:t>‹#›</a:t>
            </a:fld>
            <a:endParaRPr lang="en-US"/>
          </a:p>
        </p:txBody>
      </p:sp>
    </p:spTree>
    <p:extLst>
      <p:ext uri="{BB962C8B-B14F-4D97-AF65-F5344CB8AC3E}">
        <p14:creationId xmlns:p14="http://schemas.microsoft.com/office/powerpoint/2010/main" val="320885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2" name="Google Shape;452;p3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3" name="Google Shape;613;p4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4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3" name="Google Shape;623;p4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3" name="Google Shape;633;p4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5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3" name="Google Shape;653;p5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5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73" name="Google Shape;673;p5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962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6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64" name="Google Shape;764;p6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858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2" name="Google Shape;462;p3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73" name="Google Shape;773;p6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6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3" name="Google Shape;783;p6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6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95" name="Google Shape;795;p6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6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05" name="Google Shape;805;p6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6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5" name="Google Shape;815;p6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6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25" name="Google Shape;825;p6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6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5" name="Google Shape;835;p6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7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5" name="Google Shape;845;p7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5" name="Google Shape;865;p7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5" name="Google Shape;485;p3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85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279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20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8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84" name="Google Shape;984;p8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135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7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4" name="Google Shape;884;p7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7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4" name="Google Shape;894;p7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7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04" name="Google Shape;904;p7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8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46" name="Google Shape;946;p8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7" name="Google Shape;517;p3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8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14" name="Google Shape;1014;p8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0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01" name="Google Shape;1201;p10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10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11" name="Google Shape;1211;p10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10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9" name="Google Shape;1159;p10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9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3" name="Google Shape;1053;p9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9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63" name="Google Shape;1063;p9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9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3" name="Google Shape;1083;p9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9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93" name="Google Shape;1093;p9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9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03" name="Google Shape;1103;p9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3" name="Google Shape;563;p4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1651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1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5" name="Google Shape;1305;p11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214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73" name="Google Shape;573;p4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83" name="Google Shape;583;p4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93" name="Google Shape;593;p4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3" name="Google Shape;603;p4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1550097C-6C8B-4B55-B983-9A05C74FB4D9}" type="datetime1">
              <a:rPr lang="en-US" smtClean="0"/>
              <a:t>7/6/2020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2247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790BF-9265-4258-80AD-AE956A63B534}"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66198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4D5BA03-1472-43AB-A1E7-E1930B80079E}" type="datetime1">
              <a:rPr lang="en-US" smtClean="0"/>
              <a:t>7/6/2020</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r>
              <a:rPr lang="en-US"/>
              <a:t>fstm.kuis.edu.my</a:t>
            </a:r>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0756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882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6FD3D8EB-C757-4D2B-A811-F99086C47141}" type="datetime1">
              <a:rPr lang="en-US" smtClean="0"/>
              <a:t>7/6/2020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147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5066BB-BAC6-460D-8928-C0160020CD39}"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700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52E5CC-C65C-4B50-A8A2-D822CE3A6E1D}" type="datetime1">
              <a:rPr lang="en-US" smtClean="0"/>
              <a:t>7/6/2020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47791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632F57-08E5-4665-BE2D-5C0BD6853641}" type="datetime1">
              <a:rPr lang="en-US" smtClean="0"/>
              <a:t>7/6/2020</a:t>
            </a:fld>
            <a:endParaRPr lang="en-US" dirty="0"/>
          </a:p>
        </p:txBody>
      </p:sp>
      <p:sp>
        <p:nvSpPr>
          <p:cNvPr id="4" name="Footer Placeholder 3"/>
          <p:cNvSpPr>
            <a:spLocks noGrp="1"/>
          </p:cNvSpPr>
          <p:nvPr>
            <p:ph type="ftr" sz="quarter" idx="11"/>
          </p:nvPr>
        </p:nvSpPr>
        <p:spPr/>
        <p:txBody>
          <a:bodyPr/>
          <a:lstStyle/>
          <a:p>
            <a:r>
              <a:rPr lang="en-US"/>
              <a:t>fstm.kuis.edu.my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3188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CB8C02-335E-4BE4-B189-DB5E31B61B64}" type="datetime1">
              <a:rPr lang="en-US" smtClean="0"/>
              <a:t>7/6/2020</a:t>
            </a:fld>
            <a:endParaRPr lang="en-US" dirty="0"/>
          </a:p>
        </p:txBody>
      </p:sp>
      <p:sp>
        <p:nvSpPr>
          <p:cNvPr id="3" name="Footer Placeholder 2"/>
          <p:cNvSpPr>
            <a:spLocks noGrp="1"/>
          </p:cNvSpPr>
          <p:nvPr>
            <p:ph type="ftr" sz="quarter" idx="11"/>
          </p:nvPr>
        </p:nvSpPr>
        <p:spPr/>
        <p:txBody>
          <a:bodyPr/>
          <a:lstStyle/>
          <a:p>
            <a:r>
              <a:rPr lang="en-US"/>
              <a:t>fstm.kuis.edu.my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1364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1B488-AF1D-4504-92F9-D7E49D4B33B2}"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679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970708-5432-4D31-BB8F-CED51FFC3FE9}"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629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A14C2B4-4AA6-42C6-821D-0AEED96BA3C6}" type="datetime1">
              <a:rPr lang="en-US" smtClean="0"/>
              <a:t>7/6/2020</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fstm.kuis.edu.my</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43814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65.png"/></Relationships>
</file>

<file path=ppt/slides/_rels/slide10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0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65.png"/></Relationships>
</file>

<file path=ppt/slides/_rels/slide10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1.wdp"/></Relationships>
</file>

<file path=ppt/slides/_rels/slide1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1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1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13.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heading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1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5.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jpeg"/></Relationships>
</file>

<file path=ppt/slides/_rels/slide1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images_trulli"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15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12" Type="http://schemas.openxmlformats.org/officeDocument/2006/relationships/image" Target="../media/image103.pn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4.png"/><Relationship Id="rId5" Type="http://schemas.openxmlformats.org/officeDocument/2006/relationships/hyperlink" Target="http://getbootstrap.com/" TargetMode="External"/><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s/_rels/slide1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5_video"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12" Type="http://schemas.openxmlformats.org/officeDocument/2006/relationships/image" Target="../media/image103.pn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4.png"/><Relationship Id="rId5" Type="http://schemas.openxmlformats.org/officeDocument/2006/relationships/hyperlink" Target="http://getbootstrap.com/" TargetMode="External"/><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s/_rels/slide16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7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hyperlink" Target="https://www.php.net/manual/en/book.pdo.php"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17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3.png"/><Relationship Id="rId5" Type="http://schemas.openxmlformats.org/officeDocument/2006/relationships/hyperlink" Target="http://getbootstrap.com/" TargetMode="External"/><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s/_rels/slide1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8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19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28.png"/><Relationship Id="rId5" Type="http://schemas.openxmlformats.org/officeDocument/2006/relationships/hyperlink" Target="http://getbootstrap.com/" TargetMode="External"/><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12"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0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getbootstrap.com/" TargetMode="External"/><Relationship Id="rId7" Type="http://schemas.microsoft.com/office/2007/relationships/hdphoto" Target="../media/hdphoto1.wdp"/><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129.png"/></Relationships>
</file>

<file path=ppt/slides/_rels/slide20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12" Type="http://schemas.openxmlformats.org/officeDocument/2006/relationships/image" Target="../media/image134.pn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2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12" Type="http://schemas.openxmlformats.org/officeDocument/2006/relationships/image" Target="../media/image140.pn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23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12" Type="http://schemas.openxmlformats.org/officeDocument/2006/relationships/image" Target="../media/image143.pn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23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8" Type="http://schemas.openxmlformats.org/officeDocument/2006/relationships/hyperlink" Target="http://www.w3schools.com/html/html5_intro.asp" TargetMode="External"/><Relationship Id="rId3" Type="http://schemas.openxmlformats.org/officeDocument/2006/relationships/image" Target="../media/image103.png"/><Relationship Id="rId7" Type="http://schemas.openxmlformats.org/officeDocument/2006/relationships/image" Target="../media/image6.png"/><Relationship Id="rId2" Type="http://schemas.openxmlformats.org/officeDocument/2006/relationships/image" Target="../media/image85.jpeg"/><Relationship Id="rId1" Type="http://schemas.openxmlformats.org/officeDocument/2006/relationships/slideLayout" Target="../slideLayouts/slideLayout1.xml"/><Relationship Id="rId6" Type="http://schemas.openxmlformats.org/officeDocument/2006/relationships/image" Target="../media/image9.jpeg"/><Relationship Id="rId11" Type="http://schemas.openxmlformats.org/officeDocument/2006/relationships/image" Target="../media/image4.png"/><Relationship Id="rId5" Type="http://schemas.microsoft.com/office/2007/relationships/hdphoto" Target="../media/hdphoto1.wdp"/><Relationship Id="rId10" Type="http://schemas.openxmlformats.org/officeDocument/2006/relationships/hyperlink" Target="http://getbootstrap.com/" TargetMode="External"/><Relationship Id="rId4" Type="http://schemas.openxmlformats.org/officeDocument/2006/relationships/image" Target="../media/image5.png"/><Relationship Id="rId9" Type="http://schemas.openxmlformats.org/officeDocument/2006/relationships/image" Target="../media/image3.png"/></Relationships>
</file>

<file path=ppt/slides/_rels/slide24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6.png"/><Relationship Id="rId4" Type="http://schemas.openxmlformats.org/officeDocument/2006/relationships/image" Target="../media/image103.png"/></Relationships>
</file>

<file path=ppt/slides/_rels/slide2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25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8" Type="http://schemas.openxmlformats.org/officeDocument/2006/relationships/hyperlink" Target="http://www.w3schools.com/html/html5_intro.asp" TargetMode="External"/><Relationship Id="rId3" Type="http://schemas.openxmlformats.org/officeDocument/2006/relationships/image" Target="../media/image103.png"/><Relationship Id="rId7" Type="http://schemas.openxmlformats.org/officeDocument/2006/relationships/image" Target="../media/image6.png"/><Relationship Id="rId2" Type="http://schemas.openxmlformats.org/officeDocument/2006/relationships/image" Target="../media/image85.jpeg"/><Relationship Id="rId1" Type="http://schemas.openxmlformats.org/officeDocument/2006/relationships/slideLayout" Target="../slideLayouts/slideLayout1.xml"/><Relationship Id="rId6" Type="http://schemas.openxmlformats.org/officeDocument/2006/relationships/image" Target="../media/image9.jpeg"/><Relationship Id="rId11" Type="http://schemas.openxmlformats.org/officeDocument/2006/relationships/image" Target="../media/image4.png"/><Relationship Id="rId5" Type="http://schemas.microsoft.com/office/2007/relationships/hdphoto" Target="../media/hdphoto1.wdp"/><Relationship Id="rId10" Type="http://schemas.openxmlformats.org/officeDocument/2006/relationships/hyperlink" Target="http://getbootstrap.com/" TargetMode="External"/><Relationship Id="rId4" Type="http://schemas.openxmlformats.org/officeDocument/2006/relationships/image" Target="../media/image5.png"/><Relationship Id="rId9" Type="http://schemas.openxmlformats.org/officeDocument/2006/relationships/image" Target="../media/image3.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6.png"/><Relationship Id="rId4" Type="http://schemas.openxmlformats.org/officeDocument/2006/relationships/image" Target="../media/image103.png"/></Relationships>
</file>

<file path=ppt/slides/_rels/slide2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5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6.png"/><Relationship Id="rId4" Type="http://schemas.openxmlformats.org/officeDocument/2006/relationships/image" Target="../media/image103.png"/></Relationships>
</file>

<file path=ppt/slides/_rels/slide2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1.wdp"/></Relationships>
</file>

<file path=ppt/slides/_rels/slide2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hyperlink" Target="https://mobirise.com/" TargetMode="Externa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261.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62.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63.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6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67.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68.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69.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7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w3schools.com/bootstrap/tryit.asp?filename=trybs_default&amp;stacked=h"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tartbootstrap.com/"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9.jpe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9.jpe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laragon.org/download.html"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9.jpe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getbootstrap.com/" TargetMode="External"/><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9.jpe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getbootstrap.com/" TargetMode="External"/><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1.wdp"/></Relationships>
</file>

<file path=ppt/slides/_rels/slide7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9.jpe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1.png"/><Relationship Id="rId5" Type="http://schemas.openxmlformats.org/officeDocument/2006/relationships/hyperlink" Target="http://getbootstrap.com/" TargetMode="External"/><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1.wdp"/></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alm, Color, Colorful, Computer, Element, Gala, Figure">
            <a:extLst>
              <a:ext uri="{FF2B5EF4-FFF2-40B4-BE49-F238E27FC236}">
                <a16:creationId xmlns:a16="http://schemas.microsoft.com/office/drawing/2014/main" id="{7FAEBC20-EAD0-49C7-BF7D-F88C8A47D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1069829"/>
            <a:ext cx="12192000" cy="2958551"/>
          </a:xfrm>
          <a:solidFill>
            <a:schemeClr val="accent4"/>
          </a:solidFill>
        </p:spPr>
        <p:txBody>
          <a:bodyPr>
            <a:normAutofit/>
          </a:bodyPr>
          <a:lstStyle/>
          <a:p>
            <a:pPr algn="r"/>
            <a:r>
              <a:rPr lang="en-US" cap="none" dirty="0"/>
              <a:t>	</a:t>
            </a:r>
            <a:r>
              <a:rPr lang="en-US" cap="none"/>
              <a:t>	Web Programming </a:t>
            </a:r>
            <a:br>
              <a:rPr lang="en-US" cap="none"/>
            </a:br>
            <a:r>
              <a:rPr lang="en-US" cap="none"/>
              <a:t>PHP&amp;MySQL</a:t>
            </a:r>
            <a:br>
              <a:rPr lang="en-US" cap="none" dirty="0"/>
            </a:br>
            <a:endParaRPr lang="en-US" cap="none" dirty="0"/>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D0E834E-6F5A-425E-8B01-D903B8F5E26E}"/>
              </a:ext>
            </a:extLst>
          </p:cNvPr>
          <p:cNvPicPr>
            <a:picLocks noChangeAspect="1"/>
          </p:cNvPicPr>
          <p:nvPr/>
        </p:nvPicPr>
        <p:blipFill rotWithShape="1">
          <a:blip r:embed="rId11"/>
          <a:srcRect l="10969" t="21434" r="5397" b="18711"/>
          <a:stretch/>
        </p:blipFill>
        <p:spPr>
          <a:xfrm>
            <a:off x="0" y="1069829"/>
            <a:ext cx="1948466" cy="2958550"/>
          </a:xfrm>
          <a:prstGeom prst="rect">
            <a:avLst/>
          </a:prstGeom>
        </p:spPr>
      </p:pic>
    </p:spTree>
    <p:extLst>
      <p:ext uri="{BB962C8B-B14F-4D97-AF65-F5344CB8AC3E}">
        <p14:creationId xmlns:p14="http://schemas.microsoft.com/office/powerpoint/2010/main" val="1851967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192ED1DA-6904-4B34-93D5-759ECEDFF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1069829"/>
            <a:ext cx="12192000" cy="2958551"/>
          </a:xfrm>
          <a:solidFill>
            <a:schemeClr val="accent4"/>
          </a:solidFill>
        </p:spPr>
        <p:txBody>
          <a:bodyPr>
            <a:normAutofit fontScale="90000"/>
          </a:bodyPr>
          <a:lstStyle/>
          <a:p>
            <a:pPr algn="r"/>
            <a:r>
              <a:rPr lang="en-US" cap="none" dirty="0"/>
              <a:t>		</a:t>
            </a:r>
            <a:r>
              <a:rPr lang="en-US" dirty="0"/>
              <a:t> </a:t>
            </a:r>
            <a:br>
              <a:rPr lang="en-US" dirty="0"/>
            </a:br>
            <a:r>
              <a:rPr lang="en-US"/>
              <a:t>T01 </a:t>
            </a:r>
            <a:r>
              <a:rPr lang="en-US" cap="none"/>
              <a:t>HTML5 &amp; Bootstrap</a:t>
            </a:r>
            <a:br>
              <a:rPr lang="en-US" cap="none"/>
            </a:br>
            <a:r>
              <a:rPr lang="en-US" cap="none"/>
              <a:t>(Web Programming)</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60B80DF-46AA-4694-B9C5-BFDB06911C7B}"/>
              </a:ext>
            </a:extLst>
          </p:cNvPr>
          <p:cNvPicPr>
            <a:picLocks noChangeAspect="1"/>
          </p:cNvPicPr>
          <p:nvPr/>
        </p:nvPicPr>
        <p:blipFill rotWithShape="1">
          <a:blip r:embed="rId11"/>
          <a:srcRect l="10969" t="21434" r="5397" b="18711"/>
          <a:stretch/>
        </p:blipFill>
        <p:spPr>
          <a:xfrm>
            <a:off x="0" y="1069828"/>
            <a:ext cx="2157500" cy="3275947"/>
          </a:xfrm>
          <a:prstGeom prst="rect">
            <a:avLst/>
          </a:prstGeom>
        </p:spPr>
      </p:pic>
    </p:spTree>
    <p:extLst>
      <p:ext uri="{BB962C8B-B14F-4D97-AF65-F5344CB8AC3E}">
        <p14:creationId xmlns:p14="http://schemas.microsoft.com/office/powerpoint/2010/main" val="24960788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D198-C6F6-4FA9-87EF-38B7DC2A4B41}"/>
              </a:ext>
            </a:extLst>
          </p:cNvPr>
          <p:cNvSpPr>
            <a:spLocks noGrp="1"/>
          </p:cNvSpPr>
          <p:nvPr>
            <p:ph type="title"/>
          </p:nvPr>
        </p:nvSpPr>
        <p:spPr>
          <a:xfrm>
            <a:off x="317715" y="284176"/>
            <a:ext cx="10669284" cy="885946"/>
          </a:xfrm>
        </p:spPr>
        <p:txBody>
          <a:bodyPr/>
          <a:lstStyle/>
          <a:p>
            <a:r>
              <a:rPr lang="en-MY" b="1" cap="none" dirty="0"/>
              <a:t>github.com/khirulnizam/newsystem</a:t>
            </a:r>
          </a:p>
        </p:txBody>
      </p:sp>
      <p:sp>
        <p:nvSpPr>
          <p:cNvPr id="3" name="Content Placeholder 2">
            <a:extLst>
              <a:ext uri="{FF2B5EF4-FFF2-40B4-BE49-F238E27FC236}">
                <a16:creationId xmlns:a16="http://schemas.microsoft.com/office/drawing/2014/main" id="{A6D2204C-C78A-4021-ABC2-7FBD812FB6F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5454665-7CE8-46C7-A732-A10189C1D74C}"/>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5D05B87F-4465-4F45-A82A-BE91470237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93ADC4-4889-4754-85D5-ED5BA15686AF}"/>
              </a:ext>
            </a:extLst>
          </p:cNvPr>
          <p:cNvSpPr>
            <a:spLocks noGrp="1"/>
          </p:cNvSpPr>
          <p:nvPr>
            <p:ph type="sldNum" sz="quarter" idx="12"/>
          </p:nvPr>
        </p:nvSpPr>
        <p:spPr/>
        <p:txBody>
          <a:bodyPr/>
          <a:lstStyle/>
          <a:p>
            <a:fld id="{4FAB73BC-B049-4115-A692-8D63A059BFB8}" type="slidenum">
              <a:rPr lang="en-US" smtClean="0"/>
              <a:t>100</a:t>
            </a:fld>
            <a:endParaRPr lang="en-US" dirty="0"/>
          </a:p>
        </p:txBody>
      </p:sp>
      <p:pic>
        <p:nvPicPr>
          <p:cNvPr id="7" name="Picture 6">
            <a:extLst>
              <a:ext uri="{FF2B5EF4-FFF2-40B4-BE49-F238E27FC236}">
                <a16:creationId xmlns:a16="http://schemas.microsoft.com/office/drawing/2014/main" id="{6D84E763-C2CE-4479-80B3-051B70DCE7AE}"/>
              </a:ext>
            </a:extLst>
          </p:cNvPr>
          <p:cNvPicPr>
            <a:picLocks noChangeAspect="1"/>
          </p:cNvPicPr>
          <p:nvPr/>
        </p:nvPicPr>
        <p:blipFill rotWithShape="1">
          <a:blip r:embed="rId2"/>
          <a:srcRect t="4652" b="6413"/>
          <a:stretch/>
        </p:blipFill>
        <p:spPr>
          <a:xfrm>
            <a:off x="620814" y="1069383"/>
            <a:ext cx="11571186" cy="5788617"/>
          </a:xfrm>
          <a:prstGeom prst="rect">
            <a:avLst/>
          </a:prstGeom>
        </p:spPr>
      </p:pic>
    </p:spTree>
    <p:extLst>
      <p:ext uri="{BB962C8B-B14F-4D97-AF65-F5344CB8AC3E}">
        <p14:creationId xmlns:p14="http://schemas.microsoft.com/office/powerpoint/2010/main" val="133621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T06 FORM INPUT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823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102</a:t>
            </a:fld>
            <a:endParaRPr/>
          </a:p>
        </p:txBody>
      </p:sp>
    </p:spTree>
    <p:extLst>
      <p:ext uri="{BB962C8B-B14F-4D97-AF65-F5344CB8AC3E}">
        <p14:creationId xmlns:p14="http://schemas.microsoft.com/office/powerpoint/2010/main" val="7787629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7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87" name="Google Shape;887;p74"/>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Input Through HTML</a:t>
            </a:r>
            <a:endParaRPr dirty="0">
              <a:solidFill>
                <a:schemeClr val="tx1"/>
              </a:solidFill>
            </a:endParaRPr>
          </a:p>
        </p:txBody>
      </p:sp>
      <p:sp>
        <p:nvSpPr>
          <p:cNvPr id="888" name="Google Shape;888;p74"/>
          <p:cNvSpPr txBox="1">
            <a:spLocks noGrp="1"/>
          </p:cNvSpPr>
          <p:nvPr>
            <p:ph type="body" idx="1"/>
          </p:nvPr>
        </p:nvSpPr>
        <p:spPr>
          <a:xfrm>
            <a:off x="1015139" y="1852046"/>
            <a:ext cx="10407112" cy="4048519"/>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1600"/>
              <a:buNone/>
            </a:pPr>
            <a:r>
              <a:rPr lang="en-US" sz="2400" dirty="0">
                <a:latin typeface="Courier New"/>
                <a:ea typeface="Courier New"/>
                <a:cs typeface="Courier New"/>
                <a:sym typeface="Courier New"/>
              </a:rPr>
              <a:t>&lt;form </a:t>
            </a:r>
            <a:r>
              <a:rPr lang="en-US" sz="2400" b="1" dirty="0">
                <a:latin typeface="Courier New"/>
                <a:ea typeface="Courier New"/>
                <a:cs typeface="Courier New"/>
                <a:sym typeface="Courier New"/>
              </a:rPr>
              <a:t>name</a:t>
            </a:r>
            <a:r>
              <a:rPr lang="en-US" sz="2400" dirty="0">
                <a:latin typeface="Courier New"/>
                <a:ea typeface="Courier New"/>
                <a:cs typeface="Courier New"/>
                <a:sym typeface="Courier New"/>
              </a:rPr>
              <a:t>=“aform”  </a:t>
            </a:r>
            <a:r>
              <a:rPr lang="en-US" sz="2400" b="1" dirty="0">
                <a:latin typeface="Courier New"/>
                <a:ea typeface="Courier New"/>
                <a:cs typeface="Courier New"/>
                <a:sym typeface="Courier New"/>
              </a:rPr>
              <a:t>method</a:t>
            </a:r>
            <a:r>
              <a:rPr lang="en-US" sz="2400" dirty="0">
                <a:latin typeface="Courier New"/>
                <a:ea typeface="Courier New"/>
                <a:cs typeface="Courier New"/>
                <a:sym typeface="Courier New"/>
              </a:rPr>
              <a:t>=“GET” </a:t>
            </a:r>
            <a:r>
              <a:rPr lang="en-US" sz="2400" b="1" dirty="0">
                <a:latin typeface="Courier New"/>
                <a:ea typeface="Courier New"/>
                <a:cs typeface="Courier New"/>
                <a:sym typeface="Courier New"/>
              </a:rPr>
              <a:t>action</a:t>
            </a:r>
            <a:r>
              <a:rPr lang="en-US" sz="2400" dirty="0">
                <a:latin typeface="Courier New"/>
                <a:ea typeface="Courier New"/>
                <a:cs typeface="Courier New"/>
                <a:sym typeface="Courier New"/>
              </a:rPr>
              <a:t>=“</a:t>
            </a:r>
            <a:r>
              <a:rPr lang="en-US" sz="2400" dirty="0" err="1">
                <a:latin typeface="Courier New"/>
                <a:ea typeface="Courier New"/>
                <a:cs typeface="Courier New"/>
                <a:sym typeface="Courier New"/>
              </a:rPr>
              <a:t>save.php</a:t>
            </a:r>
            <a:r>
              <a:rPr lang="en-US" sz="2400" dirty="0">
                <a:latin typeface="Courier New"/>
                <a:ea typeface="Courier New"/>
                <a:cs typeface="Courier New"/>
                <a:sym typeface="Courier New"/>
              </a:rPr>
              <a:t>”&gt;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input…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&lt;/form&gt;</a:t>
            </a:r>
            <a:endParaRPr sz="2400" dirty="0"/>
          </a:p>
          <a:p>
            <a:pPr marL="438150" indent="-319088">
              <a:spcBef>
                <a:spcPts val="0"/>
              </a:spcBef>
              <a:spcAft>
                <a:spcPts val="0"/>
              </a:spcAft>
              <a:buSzPts val="1440"/>
              <a:buNone/>
            </a:pPr>
            <a:endParaRPr sz="2000" dirty="0">
              <a:latin typeface="Courier New"/>
              <a:ea typeface="Courier New"/>
              <a:cs typeface="Courier New"/>
              <a:sym typeface="Courier New"/>
            </a:endParaRPr>
          </a:p>
          <a:p>
            <a:pPr marL="438150" indent="-319088">
              <a:spcBef>
                <a:spcPts val="0"/>
              </a:spcBef>
              <a:spcAft>
                <a:spcPts val="0"/>
              </a:spcAft>
              <a:buSzPts val="2240"/>
              <a:buChar char="◼"/>
            </a:pPr>
            <a:r>
              <a:rPr lang="en-US" sz="3200" dirty="0">
                <a:latin typeface="Twentieth Century"/>
                <a:ea typeface="Twentieth Century"/>
                <a:cs typeface="Twentieth Century"/>
                <a:sym typeface="Twentieth Century"/>
              </a:rPr>
              <a:t>This is the typical structure of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name</a:t>
            </a:r>
            <a:r>
              <a:rPr lang="en-US" sz="2400" dirty="0">
                <a:latin typeface="Twentieth Century"/>
                <a:ea typeface="Twentieth Century"/>
                <a:cs typeface="Twentieth Century"/>
                <a:sym typeface="Twentieth Century"/>
              </a:rPr>
              <a:t>: is the name of the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method</a:t>
            </a:r>
            <a:r>
              <a:rPr lang="en-US" sz="2400" dirty="0">
                <a:latin typeface="Twentieth Century"/>
                <a:ea typeface="Twentieth Century"/>
                <a:cs typeface="Twentieth Century"/>
                <a:sym typeface="Twentieth Century"/>
              </a:rPr>
              <a:t>: how the data is transferred (</a:t>
            </a:r>
            <a:r>
              <a:rPr lang="en-US" sz="2400" dirty="0">
                <a:latin typeface="Courier New"/>
                <a:ea typeface="Courier New"/>
                <a:cs typeface="Courier New"/>
                <a:sym typeface="Courier New"/>
              </a:rPr>
              <a:t>POST</a:t>
            </a:r>
            <a:r>
              <a:rPr lang="en-US" sz="2400" dirty="0">
                <a:latin typeface="Twentieth Century"/>
                <a:ea typeface="Twentieth Century"/>
                <a:cs typeface="Twentieth Century"/>
                <a:sym typeface="Twentieth Century"/>
              </a:rPr>
              <a:t> or </a:t>
            </a:r>
            <a:r>
              <a:rPr lang="en-US" sz="2400" dirty="0">
                <a:latin typeface="Courier New"/>
                <a:ea typeface="Courier New"/>
                <a:cs typeface="Courier New"/>
                <a:sym typeface="Courier New"/>
              </a:rPr>
              <a:t>GET</a:t>
            </a:r>
            <a:r>
              <a:rPr lang="en-US" sz="2400" dirty="0">
                <a:latin typeface="Twentieth Century"/>
                <a:ea typeface="Twentieth Century"/>
                <a:cs typeface="Twentieth Century"/>
                <a:sym typeface="Twentieth Century"/>
              </a:rPr>
              <a:t>).</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action</a:t>
            </a:r>
            <a:r>
              <a:rPr lang="en-US" sz="2400" dirty="0">
                <a:latin typeface="Twentieth Century"/>
                <a:ea typeface="Twentieth Century"/>
                <a:cs typeface="Twentieth Century"/>
                <a:sym typeface="Twentieth Century"/>
              </a:rPr>
              <a:t>: is the target file resides in the Web server that receive the data from the form.</a:t>
            </a:r>
            <a:endParaRPr sz="2800" dirty="0">
              <a:latin typeface="Twentieth Century"/>
              <a:ea typeface="Twentieth Century"/>
              <a:cs typeface="Twentieth Century"/>
              <a:sym typeface="Twentieth Century"/>
            </a:endParaRPr>
          </a:p>
          <a:p>
            <a:pPr marL="730250" lvl="1" indent="-273050">
              <a:spcBef>
                <a:spcPts val="560"/>
              </a:spcBef>
              <a:spcAft>
                <a:spcPts val="0"/>
              </a:spcAft>
              <a:buSzPts val="2160"/>
              <a:buChar char="▪"/>
            </a:pPr>
            <a:r>
              <a:rPr lang="en-US" sz="2800" dirty="0">
                <a:latin typeface="Courier New"/>
                <a:ea typeface="Courier New"/>
                <a:cs typeface="Courier New"/>
                <a:sym typeface="Courier New"/>
              </a:rPr>
              <a:t>input</a:t>
            </a:r>
            <a:r>
              <a:rPr lang="en-US" sz="2800" dirty="0">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are the input elements (text field, checkbox, radio button, etc.).</a:t>
            </a:r>
            <a:endParaRPr sz="2400" dirty="0">
              <a:latin typeface="Courier New"/>
              <a:ea typeface="Courier New"/>
              <a:cs typeface="Courier New"/>
              <a:sym typeface="Courier New"/>
            </a:endParaRPr>
          </a:p>
        </p:txBody>
      </p:sp>
      <p:sp>
        <p:nvSpPr>
          <p:cNvPr id="889" name="Google Shape;889;p7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90" name="Google Shape;890;p7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91" name="Google Shape;891;p7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7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97" name="Google Shape;897;p75"/>
          <p:cNvSpPr txBox="1">
            <a:spLocks noGrp="1"/>
          </p:cNvSpPr>
          <p:nvPr>
            <p:ph type="title"/>
          </p:nvPr>
        </p:nvSpPr>
        <p:spPr>
          <a:xfrm>
            <a:off x="975946" y="155448"/>
            <a:ext cx="8472854"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GET vs. POST</a:t>
            </a:r>
            <a:endParaRPr dirty="0">
              <a:solidFill>
                <a:schemeClr val="tx1"/>
              </a:solidFill>
            </a:endParaRPr>
          </a:p>
        </p:txBody>
      </p:sp>
      <p:graphicFrame>
        <p:nvGraphicFramePr>
          <p:cNvPr id="898" name="Google Shape;898;p75"/>
          <p:cNvGraphicFramePr/>
          <p:nvPr>
            <p:extLst>
              <p:ext uri="{D42A27DB-BD31-4B8C-83A1-F6EECF244321}">
                <p14:modId xmlns:p14="http://schemas.microsoft.com/office/powerpoint/2010/main" val="2204379563"/>
              </p:ext>
            </p:extLst>
          </p:nvPr>
        </p:nvGraphicFramePr>
        <p:xfrm>
          <a:off x="1046284" y="1870075"/>
          <a:ext cx="10330962" cy="4606945"/>
        </p:xfrm>
        <a:graphic>
          <a:graphicData uri="http://schemas.openxmlformats.org/drawingml/2006/table">
            <a:tbl>
              <a:tblPr firstRow="1" bandRow="1">
                <a:noFill/>
              </a:tblPr>
              <a:tblGrid>
                <a:gridCol w="5165481">
                  <a:extLst>
                    <a:ext uri="{9D8B030D-6E8A-4147-A177-3AD203B41FA5}">
                      <a16:colId xmlns:a16="http://schemas.microsoft.com/office/drawing/2014/main" val="20000"/>
                    </a:ext>
                  </a:extLst>
                </a:gridCol>
                <a:gridCol w="5165481">
                  <a:extLst>
                    <a:ext uri="{9D8B030D-6E8A-4147-A177-3AD203B41FA5}">
                      <a16:colId xmlns:a16="http://schemas.microsoft.com/office/drawing/2014/main" val="20001"/>
                    </a:ext>
                  </a:extLst>
                </a:gridCol>
              </a:tblGrid>
              <a:tr h="518150">
                <a:tc>
                  <a:txBody>
                    <a:bodyPr/>
                    <a:lstStyle/>
                    <a:p>
                      <a:pPr marL="0" marR="0" lvl="0" indent="0" algn="ctr" rtl="0">
                        <a:spcBef>
                          <a:spcPts val="0"/>
                        </a:spcBef>
                        <a:spcAft>
                          <a:spcPts val="0"/>
                        </a:spcAft>
                        <a:buNone/>
                      </a:pPr>
                      <a:r>
                        <a:rPr lang="en-US" sz="2800" u="none" strike="noStrike" cap="none" dirty="0">
                          <a:solidFill>
                            <a:srgbClr val="FF0000"/>
                          </a:solidFill>
                          <a:latin typeface="Courier New"/>
                          <a:ea typeface="Courier New"/>
                          <a:cs typeface="Courier New"/>
                          <a:sym typeface="Courier New"/>
                        </a:rPr>
                        <a:t>GET</a:t>
                      </a:r>
                      <a:endParaRPr dirty="0"/>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Courier New"/>
                          <a:ea typeface="Courier New"/>
                          <a:cs typeface="Courier New"/>
                          <a:sym typeface="Courier New"/>
                        </a:rPr>
                        <a:t>POST</a:t>
                      </a:r>
                      <a:endParaRPr/>
                    </a:p>
                  </a:txBody>
                  <a:tcPr marL="91450" marR="91450" marT="45725" marB="45725">
                    <a:solidFill>
                      <a:schemeClr val="tx1"/>
                    </a:solidFill>
                  </a:tcPr>
                </a:tc>
                <a:extLst>
                  <a:ext uri="{0D108BD9-81ED-4DB2-BD59-A6C34878D82A}">
                    <a16:rowId xmlns:a16="http://schemas.microsoft.com/office/drawing/2014/main" val="10000"/>
                  </a:ext>
                </a:extLst>
              </a:tr>
              <a:tr h="4088775">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Is basically for just getting (</a:t>
                      </a:r>
                      <a:r>
                        <a:rPr lang="en-US" sz="2600" b="1" u="none" strike="noStrike" cap="none" dirty="0">
                          <a:solidFill>
                            <a:srgbClr val="FF0000"/>
                          </a:solidFill>
                          <a:latin typeface="Twentieth Century"/>
                          <a:ea typeface="Twentieth Century"/>
                          <a:cs typeface="Twentieth Century"/>
                          <a:sym typeface="Twentieth Century"/>
                        </a:rPr>
                        <a:t>retrieving</a:t>
                      </a:r>
                      <a:r>
                        <a:rPr lang="en-US" sz="2600" u="none" strike="noStrike" cap="none" dirty="0">
                          <a:solidFill>
                            <a:schemeClr val="dk1"/>
                          </a:solidFill>
                          <a:latin typeface="Twentieth Century"/>
                          <a:ea typeface="Twentieth Century"/>
                          <a:cs typeface="Twentieth Century"/>
                          <a:sym typeface="Twentieth Century"/>
                        </a:rPr>
                        <a:t>) data.</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b="0" u="none" strike="noStrike" cap="none" dirty="0">
                          <a:solidFill>
                            <a:schemeClr val="dk1"/>
                          </a:solidFill>
                          <a:latin typeface="Twentieth Century"/>
                          <a:ea typeface="Twentieth Century"/>
                          <a:cs typeface="Twentieth Century"/>
                          <a:sym typeface="Twentieth Century"/>
                        </a:rPr>
                        <a:t>The variable name and the value </a:t>
                      </a:r>
                      <a:r>
                        <a:rPr lang="en-US" sz="2600" b="1" u="none" strike="noStrike" cap="none" dirty="0">
                          <a:solidFill>
                            <a:schemeClr val="dk1"/>
                          </a:solidFill>
                          <a:latin typeface="Twentieth Century"/>
                          <a:ea typeface="Twentieth Century"/>
                          <a:cs typeface="Twentieth Century"/>
                          <a:sym typeface="Twentieth Century"/>
                        </a:rPr>
                        <a:t>appear and visible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to be encoded (by a browser) into at the end of the URL of the target file.</a:t>
                      </a:r>
                      <a:endParaRPr dirty="0"/>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embedded within a message body.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u="none" strike="noStrike" cap="none" dirty="0">
                          <a:solidFill>
                            <a:schemeClr val="dk1"/>
                          </a:solidFill>
                          <a:latin typeface="Courier New"/>
                          <a:ea typeface="Courier New"/>
                          <a:cs typeface="Courier New"/>
                          <a:sym typeface="Courier New"/>
                        </a:rPr>
                        <a:t>POST</a:t>
                      </a:r>
                      <a:r>
                        <a:rPr lang="en-US" sz="2600" u="none" strike="noStrike" cap="none" dirty="0">
                          <a:solidFill>
                            <a:schemeClr val="dk1"/>
                          </a:solidFill>
                          <a:latin typeface="Twentieth Century"/>
                          <a:ea typeface="Twentieth Century"/>
                          <a:cs typeface="Twentieth Century"/>
                          <a:sym typeface="Twentieth Century"/>
                        </a:rPr>
                        <a:t> may involve anything, like storing files to the server, updating data, ordering a product, or sending an e-mail.</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b="0" u="none" strike="noStrike" cap="none" dirty="0">
                          <a:solidFill>
                            <a:schemeClr val="dk1"/>
                          </a:solidFill>
                          <a:latin typeface="Twentieth Century"/>
                          <a:ea typeface="Twentieth Century"/>
                          <a:cs typeface="Twentieth Century"/>
                          <a:sym typeface="Twentieth Century"/>
                        </a:rPr>
                        <a:t> The variable name and the value </a:t>
                      </a:r>
                      <a:r>
                        <a:rPr lang="en-US" sz="2600" b="1" u="none" strike="noStrike" cap="none" dirty="0">
                          <a:solidFill>
                            <a:schemeClr val="dk1"/>
                          </a:solidFill>
                          <a:latin typeface="Twentieth Century"/>
                          <a:ea typeface="Twentieth Century"/>
                          <a:cs typeface="Twentieth Century"/>
                          <a:sym typeface="Twentieth Century"/>
                        </a:rPr>
                        <a:t>do not appear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sp>
        <p:nvSpPr>
          <p:cNvPr id="899" name="Google Shape;899;p7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0" name="Google Shape;900;p7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01" name="Google Shape;901;p7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7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07" name="Google Shape;907;p7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(Using GET Method)</a:t>
            </a:r>
            <a:endParaRPr dirty="0">
              <a:solidFill>
                <a:schemeClr val="tx1"/>
              </a:solidFill>
            </a:endParaRPr>
          </a:p>
        </p:txBody>
      </p:sp>
      <p:sp>
        <p:nvSpPr>
          <p:cNvPr id="908" name="Google Shape;908;p7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9" name="Google Shape;909;p7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10" name="Google Shape;910;p7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105</a:t>
            </a:fld>
            <a:endParaRPr/>
          </a:p>
        </p:txBody>
      </p:sp>
      <p:pic>
        <p:nvPicPr>
          <p:cNvPr id="3" name="Picture 2">
            <a:extLst>
              <a:ext uri="{FF2B5EF4-FFF2-40B4-BE49-F238E27FC236}">
                <a16:creationId xmlns:a16="http://schemas.microsoft.com/office/drawing/2014/main" id="{7C8F47AF-89DA-4BD8-AE0E-4B58354224E8}"/>
              </a:ext>
            </a:extLst>
          </p:cNvPr>
          <p:cNvPicPr>
            <a:picLocks noChangeAspect="1"/>
          </p:cNvPicPr>
          <p:nvPr/>
        </p:nvPicPr>
        <p:blipFill>
          <a:blip r:embed="rId4"/>
          <a:stretch>
            <a:fillRect/>
          </a:stretch>
        </p:blipFill>
        <p:spPr>
          <a:xfrm>
            <a:off x="2642454" y="1374012"/>
            <a:ext cx="9544701" cy="5483987"/>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291D-837F-42E0-981A-EA591F8A9453}"/>
              </a:ext>
            </a:extLst>
          </p:cNvPr>
          <p:cNvSpPr>
            <a:spLocks noGrp="1"/>
          </p:cNvSpPr>
          <p:nvPr>
            <p:ph type="title"/>
          </p:nvPr>
        </p:nvSpPr>
        <p:spPr/>
        <p:txBody>
          <a:bodyPr/>
          <a:lstStyle/>
          <a:p>
            <a:r>
              <a:rPr lang="en-MY" dirty="0"/>
              <a:t>Display.php</a:t>
            </a:r>
          </a:p>
        </p:txBody>
      </p:sp>
      <p:sp>
        <p:nvSpPr>
          <p:cNvPr id="3" name="Content Placeholder 2">
            <a:extLst>
              <a:ext uri="{FF2B5EF4-FFF2-40B4-BE49-F238E27FC236}">
                <a16:creationId xmlns:a16="http://schemas.microsoft.com/office/drawing/2014/main" id="{5B3F7E16-C11E-4A04-B378-98CAE403AB0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109171E-D175-4579-AF2F-AA407891DFC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C9648AC-72E9-4396-AF5E-24B1125F36B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D8956C7-640E-47A3-AB40-1368DA2FC4D9}"/>
              </a:ext>
            </a:extLst>
          </p:cNvPr>
          <p:cNvSpPr>
            <a:spLocks noGrp="1"/>
          </p:cNvSpPr>
          <p:nvPr>
            <p:ph type="sldNum" sz="quarter" idx="12"/>
          </p:nvPr>
        </p:nvSpPr>
        <p:spPr/>
        <p:txBody>
          <a:bodyPr/>
          <a:lstStyle/>
          <a:p>
            <a:fld id="{4FAB73BC-B049-4115-A692-8D63A059BFB8}" type="slidenum">
              <a:rPr lang="en-US" smtClean="0"/>
              <a:t>106</a:t>
            </a:fld>
            <a:endParaRPr lang="en-US" dirty="0"/>
          </a:p>
        </p:txBody>
      </p:sp>
      <p:pic>
        <p:nvPicPr>
          <p:cNvPr id="8" name="Picture 7">
            <a:extLst>
              <a:ext uri="{FF2B5EF4-FFF2-40B4-BE49-F238E27FC236}">
                <a16:creationId xmlns:a16="http://schemas.microsoft.com/office/drawing/2014/main" id="{3EAE773D-D3A2-4D58-9366-F5D6D8EC543C}"/>
              </a:ext>
            </a:extLst>
          </p:cNvPr>
          <p:cNvPicPr>
            <a:picLocks noChangeAspect="1"/>
          </p:cNvPicPr>
          <p:nvPr/>
        </p:nvPicPr>
        <p:blipFill>
          <a:blip r:embed="rId2"/>
          <a:stretch>
            <a:fillRect/>
          </a:stretch>
        </p:blipFill>
        <p:spPr>
          <a:xfrm>
            <a:off x="1767254" y="1442576"/>
            <a:ext cx="10424746" cy="5345403"/>
          </a:xfrm>
          <a:prstGeom prst="rect">
            <a:avLst/>
          </a:prstGeom>
        </p:spPr>
      </p:pic>
    </p:spTree>
    <p:extLst>
      <p:ext uri="{BB962C8B-B14F-4D97-AF65-F5344CB8AC3E}">
        <p14:creationId xmlns:p14="http://schemas.microsoft.com/office/powerpoint/2010/main" val="5019398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Google Shape;948;p8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49" name="Google Shape;949;p80"/>
          <p:cNvSpPr txBox="1">
            <a:spLocks noGrp="1"/>
          </p:cNvSpPr>
          <p:nvPr>
            <p:ph type="title"/>
          </p:nvPr>
        </p:nvSpPr>
        <p:spPr>
          <a:xfrm>
            <a:off x="1981200" y="3083287"/>
            <a:ext cx="940483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Example  (Using POST Method)</a:t>
            </a:r>
            <a:endParaRPr dirty="0"/>
          </a:p>
        </p:txBody>
      </p:sp>
      <p:sp>
        <p:nvSpPr>
          <p:cNvPr id="950" name="Google Shape;950;p8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51" name="Google Shape;951;p8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52" name="Google Shape;952;p8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B6E4-375D-4262-93CC-F76B9699B2E8}"/>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23012204-AFEE-4C78-A3BB-87606F92734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9684F0-9501-4D26-AA1C-82DD90391BF0}"/>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1BB3395-9E72-4DDC-9EC3-98B23CBE0CF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89FDE50-46AD-4D5A-8F8E-BE5AB10512F9}"/>
              </a:ext>
            </a:extLst>
          </p:cNvPr>
          <p:cNvSpPr>
            <a:spLocks noGrp="1"/>
          </p:cNvSpPr>
          <p:nvPr>
            <p:ph type="sldNum" sz="quarter" idx="12"/>
          </p:nvPr>
        </p:nvSpPr>
        <p:spPr/>
        <p:txBody>
          <a:bodyPr/>
          <a:lstStyle/>
          <a:p>
            <a:fld id="{4FAB73BC-B049-4115-A692-8D63A059BFB8}" type="slidenum">
              <a:rPr lang="en-US" smtClean="0"/>
              <a:t>109</a:t>
            </a:fld>
            <a:endParaRPr lang="en-US" dirty="0"/>
          </a:p>
        </p:txBody>
      </p:sp>
      <p:pic>
        <p:nvPicPr>
          <p:cNvPr id="7" name="Picture 6">
            <a:extLst>
              <a:ext uri="{FF2B5EF4-FFF2-40B4-BE49-F238E27FC236}">
                <a16:creationId xmlns:a16="http://schemas.microsoft.com/office/drawing/2014/main" id="{AEBD488D-DA25-492B-9A3F-6477CC1A6950}"/>
              </a:ext>
            </a:extLst>
          </p:cNvPr>
          <p:cNvPicPr>
            <a:picLocks noChangeAspect="1"/>
          </p:cNvPicPr>
          <p:nvPr/>
        </p:nvPicPr>
        <p:blipFill>
          <a:blip r:embed="rId2"/>
          <a:stretch>
            <a:fillRect/>
          </a:stretch>
        </p:blipFill>
        <p:spPr>
          <a:xfrm>
            <a:off x="1504082" y="0"/>
            <a:ext cx="9183836" cy="6858000"/>
          </a:xfrm>
          <a:prstGeom prst="rect">
            <a:avLst/>
          </a:prstGeom>
        </p:spPr>
      </p:pic>
      <p:sp>
        <p:nvSpPr>
          <p:cNvPr id="8" name="Rectangle: Rounded Corners 7">
            <a:extLst>
              <a:ext uri="{FF2B5EF4-FFF2-40B4-BE49-F238E27FC236}">
                <a16:creationId xmlns:a16="http://schemas.microsoft.com/office/drawing/2014/main" id="{D53F4ED5-6DDA-4EFC-A615-0FA87A776506}"/>
              </a:ext>
            </a:extLst>
          </p:cNvPr>
          <p:cNvSpPr/>
          <p:nvPr/>
        </p:nvSpPr>
        <p:spPr>
          <a:xfrm>
            <a:off x="6567854" y="501162"/>
            <a:ext cx="3974123" cy="4923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6010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65FD5CF0-F013-4414-BAEE-F26601892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T01 HTML5</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A7C8806-8AA7-46EA-89DC-D54CA32A66AD}"/>
              </a:ext>
            </a:extLst>
          </p:cNvPr>
          <p:cNvPicPr>
            <a:picLocks noChangeAspect="1"/>
          </p:cNvPicPr>
          <p:nvPr/>
        </p:nvPicPr>
        <p:blipFill rotWithShape="1">
          <a:blip r:embed="rId11"/>
          <a:srcRect l="10969" t="21434" r="5397" b="18711"/>
          <a:stretch/>
        </p:blipFill>
        <p:spPr>
          <a:xfrm>
            <a:off x="0" y="1716064"/>
            <a:ext cx="1840375" cy="2794425"/>
          </a:xfrm>
          <a:prstGeom prst="rect">
            <a:avLst/>
          </a:prstGeom>
        </p:spPr>
      </p:pic>
    </p:spTree>
    <p:extLst>
      <p:ext uri="{BB962C8B-B14F-4D97-AF65-F5344CB8AC3E}">
        <p14:creationId xmlns:p14="http://schemas.microsoft.com/office/powerpoint/2010/main" val="39037663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1647-ECC6-444D-802E-BC44210D4665}"/>
              </a:ext>
            </a:extLst>
          </p:cNvPr>
          <p:cNvSpPr>
            <a:spLocks noGrp="1"/>
          </p:cNvSpPr>
          <p:nvPr>
            <p:ph type="title"/>
          </p:nvPr>
        </p:nvSpPr>
        <p:spPr>
          <a:xfrm>
            <a:off x="114300" y="284176"/>
            <a:ext cx="10872699" cy="1508760"/>
          </a:xfrm>
        </p:spPr>
        <p:txBody>
          <a:bodyPr/>
          <a:lstStyle/>
          <a:p>
            <a:r>
              <a:rPr lang="en-MY" dirty="0"/>
              <a:t>INSPECT  TOOLS </a:t>
            </a:r>
          </a:p>
        </p:txBody>
      </p:sp>
      <p:sp>
        <p:nvSpPr>
          <p:cNvPr id="3" name="Content Placeholder 2">
            <a:extLst>
              <a:ext uri="{FF2B5EF4-FFF2-40B4-BE49-F238E27FC236}">
                <a16:creationId xmlns:a16="http://schemas.microsoft.com/office/drawing/2014/main" id="{14B6F5B4-951F-46D6-8AD2-79622EDE94B5}"/>
              </a:ext>
            </a:extLst>
          </p:cNvPr>
          <p:cNvSpPr>
            <a:spLocks noGrp="1"/>
          </p:cNvSpPr>
          <p:nvPr>
            <p:ph idx="1"/>
          </p:nvPr>
        </p:nvSpPr>
        <p:spPr/>
        <p:txBody>
          <a:bodyPr>
            <a:normAutofit/>
          </a:bodyPr>
          <a:lstStyle/>
          <a:p>
            <a:pPr marL="0" indent="0">
              <a:buNone/>
            </a:pPr>
            <a:r>
              <a:rPr lang="en-MY" sz="11500" dirty="0"/>
              <a:t>F12</a:t>
            </a:r>
          </a:p>
        </p:txBody>
      </p:sp>
      <p:sp>
        <p:nvSpPr>
          <p:cNvPr id="4" name="Date Placeholder 3">
            <a:extLst>
              <a:ext uri="{FF2B5EF4-FFF2-40B4-BE49-F238E27FC236}">
                <a16:creationId xmlns:a16="http://schemas.microsoft.com/office/drawing/2014/main" id="{83ED3660-7432-47D6-98D2-F6744200F73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85A34838-BBB0-4A4D-81F4-CF2619982E9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929603C-DDA0-47DD-A335-88EA999747DB}"/>
              </a:ext>
            </a:extLst>
          </p:cNvPr>
          <p:cNvSpPr>
            <a:spLocks noGrp="1"/>
          </p:cNvSpPr>
          <p:nvPr>
            <p:ph type="sldNum" sz="quarter" idx="12"/>
          </p:nvPr>
        </p:nvSpPr>
        <p:spPr/>
        <p:txBody>
          <a:bodyPr/>
          <a:lstStyle/>
          <a:p>
            <a:fld id="{4FAB73BC-B049-4115-A692-8D63A059BFB8}" type="slidenum">
              <a:rPr lang="en-US" smtClean="0"/>
              <a:t>110</a:t>
            </a:fld>
            <a:endParaRPr lang="en-US" dirty="0"/>
          </a:p>
        </p:txBody>
      </p:sp>
      <p:pic>
        <p:nvPicPr>
          <p:cNvPr id="7" name="Picture 6">
            <a:extLst>
              <a:ext uri="{FF2B5EF4-FFF2-40B4-BE49-F238E27FC236}">
                <a16:creationId xmlns:a16="http://schemas.microsoft.com/office/drawing/2014/main" id="{6593CC7A-8523-4AB5-93D2-714574974630}"/>
              </a:ext>
            </a:extLst>
          </p:cNvPr>
          <p:cNvPicPr>
            <a:picLocks noChangeAspect="1"/>
          </p:cNvPicPr>
          <p:nvPr/>
        </p:nvPicPr>
        <p:blipFill>
          <a:blip r:embed="rId2"/>
          <a:stretch>
            <a:fillRect/>
          </a:stretch>
        </p:blipFill>
        <p:spPr>
          <a:xfrm>
            <a:off x="3382601" y="1203959"/>
            <a:ext cx="7173575" cy="5492579"/>
          </a:xfrm>
          <a:prstGeom prst="rect">
            <a:avLst/>
          </a:prstGeom>
        </p:spPr>
      </p:pic>
      <p:sp>
        <p:nvSpPr>
          <p:cNvPr id="8" name="Arrow: Right 7">
            <a:extLst>
              <a:ext uri="{FF2B5EF4-FFF2-40B4-BE49-F238E27FC236}">
                <a16:creationId xmlns:a16="http://schemas.microsoft.com/office/drawing/2014/main" id="{F7509A0F-7683-41E9-88F1-DFB348ED1B4F}"/>
              </a:ext>
            </a:extLst>
          </p:cNvPr>
          <p:cNvSpPr/>
          <p:nvPr/>
        </p:nvSpPr>
        <p:spPr>
          <a:xfrm>
            <a:off x="7642860" y="149352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Right 8">
            <a:extLst>
              <a:ext uri="{FF2B5EF4-FFF2-40B4-BE49-F238E27FC236}">
                <a16:creationId xmlns:a16="http://schemas.microsoft.com/office/drawing/2014/main" id="{87B1DD45-4CC2-414D-848E-84014C08C6DE}"/>
              </a:ext>
            </a:extLst>
          </p:cNvPr>
          <p:cNvSpPr/>
          <p:nvPr/>
        </p:nvSpPr>
        <p:spPr>
          <a:xfrm>
            <a:off x="5821680" y="301371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Right 9">
            <a:extLst>
              <a:ext uri="{FF2B5EF4-FFF2-40B4-BE49-F238E27FC236}">
                <a16:creationId xmlns:a16="http://schemas.microsoft.com/office/drawing/2014/main" id="{A6263887-98C2-4AD1-9771-E89523568AD7}"/>
              </a:ext>
            </a:extLst>
          </p:cNvPr>
          <p:cNvSpPr/>
          <p:nvPr/>
        </p:nvSpPr>
        <p:spPr>
          <a:xfrm>
            <a:off x="7237036" y="5737054"/>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556106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T07 SELECTION</a:t>
            </a:r>
            <a:br>
              <a:rPr lang="en-US" dirty="0"/>
            </a:br>
            <a:r>
              <a:rPr lang="en-US" dirty="0"/>
              <a:t> (</a:t>
            </a:r>
            <a:r>
              <a:rPr lang="en-US" i="1" dirty="0"/>
              <a:t>PILIHAN</a:t>
            </a:r>
            <a:r>
              <a:rPr lang="en-US" dirty="0"/>
              <a:t>) IF…Else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5678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p8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17" name="Google Shape;1017;p87"/>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Comparison Operators</a:t>
            </a:r>
            <a:endParaRPr dirty="0">
              <a:solidFill>
                <a:schemeClr val="tx1"/>
              </a:solidFill>
            </a:endParaRPr>
          </a:p>
        </p:txBody>
      </p:sp>
      <p:graphicFrame>
        <p:nvGraphicFramePr>
          <p:cNvPr id="1018" name="Google Shape;1018;p87"/>
          <p:cNvGraphicFramePr/>
          <p:nvPr>
            <p:extLst>
              <p:ext uri="{D42A27DB-BD31-4B8C-83A1-F6EECF244321}">
                <p14:modId xmlns:p14="http://schemas.microsoft.com/office/powerpoint/2010/main" val="2837721738"/>
              </p:ext>
            </p:extLst>
          </p:nvPr>
        </p:nvGraphicFramePr>
        <p:xfrm>
          <a:off x="1188720" y="1981200"/>
          <a:ext cx="8862059" cy="3840415"/>
        </p:xfrm>
        <a:graphic>
          <a:graphicData uri="http://schemas.openxmlformats.org/drawingml/2006/table">
            <a:tbl>
              <a:tblPr>
                <a:noFill/>
              </a:tblPr>
              <a:tblGrid>
                <a:gridCol w="1810409">
                  <a:extLst>
                    <a:ext uri="{9D8B030D-6E8A-4147-A177-3AD203B41FA5}">
                      <a16:colId xmlns:a16="http://schemas.microsoft.com/office/drawing/2014/main" val="20000"/>
                    </a:ext>
                  </a:extLst>
                </a:gridCol>
                <a:gridCol w="3520237">
                  <a:extLst>
                    <a:ext uri="{9D8B030D-6E8A-4147-A177-3AD203B41FA5}">
                      <a16:colId xmlns:a16="http://schemas.microsoft.com/office/drawing/2014/main" val="20001"/>
                    </a:ext>
                  </a:extLst>
                </a:gridCol>
                <a:gridCol w="3531413">
                  <a:extLst>
                    <a:ext uri="{9D8B030D-6E8A-4147-A177-3AD203B41FA5}">
                      <a16:colId xmlns:a16="http://schemas.microsoft.com/office/drawing/2014/main" val="20002"/>
                    </a:ext>
                  </a:extLst>
                </a:gridCol>
              </a:tblGrid>
              <a:tr h="426675">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Operator</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Meaning</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Example</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($num == 100)</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Not 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($letter != ‘Z’)</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&lt;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($num1 &lt; $num2)</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($mark &gt; 80)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&lt;=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&lt;= 10)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&gt;= $input)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bl>
          </a:graphicData>
        </a:graphic>
      </p:graphicFrame>
      <p:sp>
        <p:nvSpPr>
          <p:cNvPr id="1019" name="Google Shape;1019;p8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20" name="Google Shape;1020;p8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21" name="Google Shape;1021;p8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pic>
        <p:nvPicPr>
          <p:cNvPr id="1203" name="Google Shape;1203;p10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04" name="Google Shape;1204;p105"/>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Selection in PHP</a:t>
            </a:r>
            <a:endParaRPr dirty="0">
              <a:solidFill>
                <a:schemeClr val="tx1"/>
              </a:solidFill>
            </a:endParaRPr>
          </a:p>
        </p:txBody>
      </p:sp>
      <p:sp>
        <p:nvSpPr>
          <p:cNvPr id="1205" name="Google Shape;1205;p105"/>
          <p:cNvSpPr txBox="1">
            <a:spLocks noGrp="1"/>
          </p:cNvSpPr>
          <p:nvPr>
            <p:ph type="body" idx="1"/>
          </p:nvPr>
        </p:nvSpPr>
        <p:spPr>
          <a:xfrm>
            <a:off x="1981200" y="1828800"/>
            <a:ext cx="8686800" cy="47244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7200" b="1" dirty="0">
                <a:solidFill>
                  <a:srgbClr val="FFFF00"/>
                </a:solidFill>
                <a:latin typeface="Courier New"/>
                <a:ea typeface="Courier New"/>
                <a:cs typeface="Courier New"/>
                <a:sym typeface="Courier New"/>
              </a:rPr>
              <a:t>if</a:t>
            </a:r>
            <a:r>
              <a:rPr lang="en-US" sz="11500" i="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is a PHP reserved words to perform selection:</a:t>
            </a:r>
            <a:endParaRPr dirty="0"/>
          </a:p>
          <a:p>
            <a:pPr marL="971550" lvl="1" indent="-514350">
              <a:spcBef>
                <a:spcPts val="720"/>
              </a:spcBef>
              <a:spcAft>
                <a:spcPts val="0"/>
              </a:spcAft>
              <a:buSzPts val="3240"/>
              <a:buFont typeface="Corbel"/>
              <a:buAutoNum type="arabicPeriod"/>
            </a:pPr>
            <a:r>
              <a:rPr lang="en-US" sz="3600" dirty="0">
                <a:latin typeface="Twentieth Century"/>
                <a:ea typeface="Twentieth Century"/>
                <a:cs typeface="Twentieth Century"/>
                <a:sym typeface="Twentieth Century"/>
              </a:rPr>
              <a:t>Simple </a:t>
            </a:r>
            <a:r>
              <a:rPr lang="en-US" sz="3200" b="1" dirty="0">
                <a:solidFill>
                  <a:srgbClr val="FFFF00"/>
                </a:solidFill>
                <a:latin typeface="Courier New"/>
                <a:ea typeface="Courier New"/>
                <a:cs typeface="Courier New"/>
                <a:sym typeface="Courier New"/>
              </a:rPr>
              <a:t>if</a:t>
            </a:r>
            <a:r>
              <a:rPr lang="en-US" sz="3600" dirty="0">
                <a:latin typeface="Twentieth Century"/>
                <a:ea typeface="Twentieth Century"/>
                <a:cs typeface="Twentieth Century"/>
                <a:sym typeface="Twentieth Century"/>
              </a:rPr>
              <a:t>: for one choice selection</a:t>
            </a:r>
            <a:endParaRPr dirty="0"/>
          </a:p>
          <a:p>
            <a:pPr marL="971550" lvl="1" indent="-514350">
              <a:spcBef>
                <a:spcPts val="72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if…else</a:t>
            </a:r>
            <a:r>
              <a:rPr lang="en-US" sz="3600" dirty="0">
                <a:latin typeface="Twentieth Century"/>
                <a:ea typeface="Twentieth Century"/>
                <a:cs typeface="Twentieth Century"/>
                <a:sym typeface="Twentieth Century"/>
              </a:rPr>
              <a:t>: for two choices selection</a:t>
            </a:r>
            <a:endParaRPr dirty="0"/>
          </a:p>
        </p:txBody>
      </p:sp>
      <p:sp>
        <p:nvSpPr>
          <p:cNvPr id="1206" name="Google Shape;1206;p10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07" name="Google Shape;1207;p10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08" name="Google Shape;1208;p10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pic>
        <p:nvPicPr>
          <p:cNvPr id="1213" name="Google Shape;1213;p10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14" name="Google Shape;1214;p10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a:solidFill>
                  <a:srgbClr val="FFFF00"/>
                </a:solidFill>
                <a:latin typeface="Arial"/>
                <a:ea typeface="Arial"/>
                <a:cs typeface="Arial"/>
                <a:sym typeface="Arial"/>
              </a:rPr>
              <a:t>Simple </a:t>
            </a:r>
            <a:r>
              <a:rPr lang="en-US" sz="4300">
                <a:solidFill>
                  <a:srgbClr val="FFFF00"/>
                </a:solidFill>
                <a:latin typeface="Courier New"/>
                <a:ea typeface="Courier New"/>
                <a:cs typeface="Courier New"/>
                <a:sym typeface="Courier New"/>
              </a:rPr>
              <a:t>if</a:t>
            </a:r>
            <a:endParaRPr/>
          </a:p>
        </p:txBody>
      </p:sp>
      <p:sp>
        <p:nvSpPr>
          <p:cNvPr id="1215" name="Google Shape;1215;p106"/>
          <p:cNvSpPr txBox="1">
            <a:spLocks noGrp="1"/>
          </p:cNvSpPr>
          <p:nvPr>
            <p:ph type="body" idx="1"/>
          </p:nvPr>
        </p:nvSpPr>
        <p:spPr>
          <a:xfrm>
            <a:off x="1981200" y="2148840"/>
            <a:ext cx="8686800" cy="44043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4000" b="1" i="1" dirty="0">
                <a:latin typeface="Courier New"/>
                <a:ea typeface="Courier New"/>
                <a:cs typeface="Courier New"/>
                <a:sym typeface="Courier New"/>
              </a:rPr>
              <a:t>if </a:t>
            </a:r>
            <a:r>
              <a:rPr lang="en-US" sz="4000" b="1" dirty="0">
                <a:latin typeface="Courier New"/>
                <a:ea typeface="Courier New"/>
                <a:cs typeface="Courier New"/>
                <a:sym typeface="Courier New"/>
              </a:rPr>
              <a:t> ($grade == 'A')</a:t>
            </a:r>
            <a:endParaRPr sz="3200" dirty="0"/>
          </a:p>
          <a:p>
            <a:pPr marL="438150" indent="-319088">
              <a:spcBef>
                <a:spcPts val="0"/>
              </a:spcBef>
              <a:spcAft>
                <a:spcPts val="0"/>
              </a:spcAft>
              <a:buSzPts val="2240"/>
              <a:buNone/>
            </a:pPr>
            <a:r>
              <a:rPr lang="en-US" sz="4000" b="1" dirty="0">
                <a:latin typeface="Courier New"/>
                <a:ea typeface="Courier New"/>
                <a:cs typeface="Courier New"/>
                <a:sym typeface="Courier New"/>
              </a:rPr>
              <a:t>			echo 'Excellent';</a:t>
            </a:r>
          </a:p>
          <a:p>
            <a:pPr marL="284163" indent="-165100">
              <a:spcBef>
                <a:spcPts val="0"/>
              </a:spcBef>
              <a:spcAft>
                <a:spcPts val="0"/>
              </a:spcAft>
              <a:buSzPts val="2880"/>
              <a:buNone/>
            </a:pPr>
            <a:r>
              <a:rPr lang="en-US" sz="4000" b="1" i="1" dirty="0">
                <a:latin typeface="Courier New"/>
                <a:cs typeface="Courier New"/>
                <a:sym typeface="Courier New"/>
              </a:rPr>
              <a:t>else if </a:t>
            </a:r>
            <a:r>
              <a:rPr lang="en-US" sz="3600" b="1" dirty="0">
                <a:latin typeface="Courier New"/>
                <a:ea typeface="Courier New"/>
                <a:cs typeface="Courier New"/>
                <a:sym typeface="Courier New"/>
              </a:rPr>
              <a:t>($grade == 'F')</a:t>
            </a:r>
            <a:endParaRPr lang="en-US" sz="3200" dirty="0"/>
          </a:p>
          <a:p>
            <a:pPr marL="438150" indent="-319088">
              <a:spcBef>
                <a:spcPts val="0"/>
              </a:spcBef>
              <a:spcAft>
                <a:spcPts val="0"/>
              </a:spcAft>
              <a:buSzPts val="2240"/>
              <a:buNone/>
            </a:pPr>
            <a:r>
              <a:rPr lang="en-US" sz="3600" b="1" dirty="0">
                <a:latin typeface="Courier New"/>
                <a:ea typeface="Courier New"/>
                <a:cs typeface="Courier New"/>
                <a:sym typeface="Courier New"/>
              </a:rPr>
              <a:t>			echo 'Try again’;</a:t>
            </a:r>
          </a:p>
          <a:p>
            <a:pPr marL="438150" indent="-319088">
              <a:spcBef>
                <a:spcPts val="0"/>
              </a:spcBef>
              <a:spcAft>
                <a:spcPts val="0"/>
              </a:spcAft>
              <a:buSzPts val="2240"/>
              <a:buNone/>
            </a:pPr>
            <a:r>
              <a:rPr lang="en-US" sz="3600" b="1" i="1" dirty="0">
                <a:latin typeface="Courier New"/>
                <a:ea typeface="Courier New"/>
                <a:cs typeface="Courier New"/>
                <a:sym typeface="Courier New"/>
              </a:rPr>
              <a:t>else</a:t>
            </a:r>
          </a:p>
          <a:p>
            <a:pPr marL="438150" indent="-319088">
              <a:spcBef>
                <a:spcPts val="0"/>
              </a:spcBef>
              <a:spcAft>
                <a:spcPts val="0"/>
              </a:spcAft>
              <a:buSzPts val="2240"/>
              <a:buNone/>
            </a:pPr>
            <a:endParaRPr dirty="0"/>
          </a:p>
          <a:p>
            <a:pPr marL="438150" indent="-31908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1216" name="Google Shape;1216;p10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17" name="Google Shape;1217;p10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18" name="Google Shape;1218;p10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0AC0-6DE4-4E3C-8862-294153061FB2}"/>
              </a:ext>
            </a:extLst>
          </p:cNvPr>
          <p:cNvSpPr>
            <a:spLocks noGrp="1"/>
          </p:cNvSpPr>
          <p:nvPr>
            <p:ph type="title"/>
          </p:nvPr>
        </p:nvSpPr>
        <p:spPr/>
        <p:txBody>
          <a:bodyPr/>
          <a:lstStyle/>
          <a:p>
            <a:r>
              <a:rPr lang="en-MY" dirty="0"/>
              <a:t>Example</a:t>
            </a:r>
          </a:p>
        </p:txBody>
      </p:sp>
      <p:sp>
        <p:nvSpPr>
          <p:cNvPr id="4" name="Date Placeholder 3">
            <a:extLst>
              <a:ext uri="{FF2B5EF4-FFF2-40B4-BE49-F238E27FC236}">
                <a16:creationId xmlns:a16="http://schemas.microsoft.com/office/drawing/2014/main" id="{F08018EE-FF1B-461D-AA30-F341F90E95F5}"/>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DCE9415-E45F-4435-BD23-BF293B6CEDE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2603F76-3821-493C-A3AE-1445EC4BDF26}"/>
              </a:ext>
            </a:extLst>
          </p:cNvPr>
          <p:cNvSpPr>
            <a:spLocks noGrp="1"/>
          </p:cNvSpPr>
          <p:nvPr>
            <p:ph type="sldNum" sz="quarter" idx="12"/>
          </p:nvPr>
        </p:nvSpPr>
        <p:spPr/>
        <p:txBody>
          <a:bodyPr/>
          <a:lstStyle/>
          <a:p>
            <a:fld id="{4FAB73BC-B049-4115-A692-8D63A059BFB8}" type="slidenum">
              <a:rPr lang="en-US" smtClean="0"/>
              <a:t>115</a:t>
            </a:fld>
            <a:endParaRPr lang="en-US" dirty="0"/>
          </a:p>
        </p:txBody>
      </p:sp>
      <p:pic>
        <p:nvPicPr>
          <p:cNvPr id="7" name="Picture 6">
            <a:extLst>
              <a:ext uri="{FF2B5EF4-FFF2-40B4-BE49-F238E27FC236}">
                <a16:creationId xmlns:a16="http://schemas.microsoft.com/office/drawing/2014/main" id="{6E343EDB-2E83-4173-8F39-2A6C11F7EFC2}"/>
              </a:ext>
            </a:extLst>
          </p:cNvPr>
          <p:cNvPicPr>
            <a:picLocks noChangeAspect="1"/>
          </p:cNvPicPr>
          <p:nvPr/>
        </p:nvPicPr>
        <p:blipFill>
          <a:blip r:embed="rId2"/>
          <a:stretch>
            <a:fillRect/>
          </a:stretch>
        </p:blipFill>
        <p:spPr>
          <a:xfrm>
            <a:off x="2499359" y="1234478"/>
            <a:ext cx="9216489" cy="5623521"/>
          </a:xfrm>
          <a:prstGeom prst="rect">
            <a:avLst/>
          </a:prstGeom>
        </p:spPr>
      </p:pic>
    </p:spTree>
    <p:extLst>
      <p:ext uri="{BB962C8B-B14F-4D97-AF65-F5344CB8AC3E}">
        <p14:creationId xmlns:p14="http://schemas.microsoft.com/office/powerpoint/2010/main" val="13593327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839C-0864-4042-BAA4-D3A39A5F27F9}"/>
              </a:ext>
            </a:extLst>
          </p:cNvPr>
          <p:cNvSpPr>
            <a:spLocks noGrp="1"/>
          </p:cNvSpPr>
          <p:nvPr>
            <p:ph type="title"/>
          </p:nvPr>
        </p:nvSpPr>
        <p:spPr/>
        <p:txBody>
          <a:bodyPr/>
          <a:lstStyle/>
          <a:p>
            <a:r>
              <a:rPr lang="en-MY" dirty="0"/>
              <a:t>FORM (name-</a:t>
            </a:r>
            <a:r>
              <a:rPr lang="en-MY" dirty="0" err="1"/>
              <a:t>age.php</a:t>
            </a:r>
            <a:r>
              <a:rPr lang="en-MY" dirty="0"/>
              <a:t> )</a:t>
            </a:r>
          </a:p>
        </p:txBody>
      </p:sp>
      <p:sp>
        <p:nvSpPr>
          <p:cNvPr id="3" name="Content Placeholder 2">
            <a:extLst>
              <a:ext uri="{FF2B5EF4-FFF2-40B4-BE49-F238E27FC236}">
                <a16:creationId xmlns:a16="http://schemas.microsoft.com/office/drawing/2014/main" id="{01101693-0C69-44CF-AD81-F52946FB86C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E70C8A51-7A2C-4C26-B825-3B88D3595B40}"/>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7F65C93C-72DF-4E09-A44A-75DFC584B06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5BBA93E-8046-41F2-AEB8-AD0071FB0F31}"/>
              </a:ext>
            </a:extLst>
          </p:cNvPr>
          <p:cNvSpPr>
            <a:spLocks noGrp="1"/>
          </p:cNvSpPr>
          <p:nvPr>
            <p:ph type="sldNum" sz="quarter" idx="12"/>
          </p:nvPr>
        </p:nvSpPr>
        <p:spPr/>
        <p:txBody>
          <a:bodyPr/>
          <a:lstStyle/>
          <a:p>
            <a:fld id="{4FAB73BC-B049-4115-A692-8D63A059BFB8}" type="slidenum">
              <a:rPr lang="en-US" smtClean="0"/>
              <a:t>116</a:t>
            </a:fld>
            <a:endParaRPr lang="en-US" dirty="0"/>
          </a:p>
        </p:txBody>
      </p:sp>
      <p:pic>
        <p:nvPicPr>
          <p:cNvPr id="7" name="Picture 6">
            <a:extLst>
              <a:ext uri="{FF2B5EF4-FFF2-40B4-BE49-F238E27FC236}">
                <a16:creationId xmlns:a16="http://schemas.microsoft.com/office/drawing/2014/main" id="{613E6CEE-9736-4D8F-87CE-18F2626C20A2}"/>
              </a:ext>
            </a:extLst>
          </p:cNvPr>
          <p:cNvPicPr>
            <a:picLocks noChangeAspect="1"/>
          </p:cNvPicPr>
          <p:nvPr/>
        </p:nvPicPr>
        <p:blipFill>
          <a:blip r:embed="rId2"/>
          <a:stretch>
            <a:fillRect/>
          </a:stretch>
        </p:blipFill>
        <p:spPr>
          <a:xfrm>
            <a:off x="2324100" y="1213500"/>
            <a:ext cx="9609790" cy="5644499"/>
          </a:xfrm>
          <a:prstGeom prst="rect">
            <a:avLst/>
          </a:prstGeom>
        </p:spPr>
      </p:pic>
    </p:spTree>
    <p:extLst>
      <p:ext uri="{BB962C8B-B14F-4D97-AF65-F5344CB8AC3E}">
        <p14:creationId xmlns:p14="http://schemas.microsoft.com/office/powerpoint/2010/main" val="26745958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8A2-656D-4FB9-B037-8B29A8607A36}"/>
              </a:ext>
            </a:extLst>
          </p:cNvPr>
          <p:cNvSpPr>
            <a:spLocks noGrp="1"/>
          </p:cNvSpPr>
          <p:nvPr>
            <p:ph type="title"/>
          </p:nvPr>
        </p:nvSpPr>
        <p:spPr/>
        <p:txBody>
          <a:bodyPr/>
          <a:lstStyle/>
          <a:p>
            <a:r>
              <a:rPr lang="en-MY" dirty="0"/>
              <a:t>THE PHP IF…ELSE</a:t>
            </a:r>
          </a:p>
        </p:txBody>
      </p:sp>
      <p:sp>
        <p:nvSpPr>
          <p:cNvPr id="3" name="Content Placeholder 2">
            <a:extLst>
              <a:ext uri="{FF2B5EF4-FFF2-40B4-BE49-F238E27FC236}">
                <a16:creationId xmlns:a16="http://schemas.microsoft.com/office/drawing/2014/main" id="{23E0B523-66B1-4F7E-8798-1413B752522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2253468-E621-4BFB-9311-AEA49D77292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DAEBF2-4788-4481-A535-2CE92F4C7E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91D3DA6-D697-4D60-B378-83FB2133550F}"/>
              </a:ext>
            </a:extLst>
          </p:cNvPr>
          <p:cNvSpPr>
            <a:spLocks noGrp="1"/>
          </p:cNvSpPr>
          <p:nvPr>
            <p:ph type="sldNum" sz="quarter" idx="12"/>
          </p:nvPr>
        </p:nvSpPr>
        <p:spPr/>
        <p:txBody>
          <a:bodyPr/>
          <a:lstStyle/>
          <a:p>
            <a:fld id="{4FAB73BC-B049-4115-A692-8D63A059BFB8}" type="slidenum">
              <a:rPr lang="en-US" smtClean="0"/>
              <a:t>117</a:t>
            </a:fld>
            <a:endParaRPr lang="en-US" dirty="0"/>
          </a:p>
        </p:txBody>
      </p:sp>
      <p:pic>
        <p:nvPicPr>
          <p:cNvPr id="7" name="Picture 6">
            <a:extLst>
              <a:ext uri="{FF2B5EF4-FFF2-40B4-BE49-F238E27FC236}">
                <a16:creationId xmlns:a16="http://schemas.microsoft.com/office/drawing/2014/main" id="{B7B76C3C-55C5-4E9D-B96A-8460B1C43139}"/>
              </a:ext>
            </a:extLst>
          </p:cNvPr>
          <p:cNvPicPr>
            <a:picLocks noChangeAspect="1"/>
          </p:cNvPicPr>
          <p:nvPr/>
        </p:nvPicPr>
        <p:blipFill>
          <a:blip r:embed="rId2"/>
          <a:stretch>
            <a:fillRect/>
          </a:stretch>
        </p:blipFill>
        <p:spPr>
          <a:xfrm>
            <a:off x="2362200" y="1204608"/>
            <a:ext cx="9489621" cy="5653391"/>
          </a:xfrm>
          <a:prstGeom prst="rect">
            <a:avLst/>
          </a:prstGeom>
        </p:spPr>
      </p:pic>
    </p:spTree>
    <p:extLst>
      <p:ext uri="{BB962C8B-B14F-4D97-AF65-F5344CB8AC3E}">
        <p14:creationId xmlns:p14="http://schemas.microsoft.com/office/powerpoint/2010/main" val="39381554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T08 ITERATION</a:t>
            </a:r>
            <a:br>
              <a:rPr lang="en-US" dirty="0"/>
            </a:br>
            <a:r>
              <a:rPr lang="en-US" dirty="0"/>
              <a:t>(</a:t>
            </a:r>
            <a:r>
              <a:rPr lang="en-US" i="1" dirty="0"/>
              <a:t>ULANGAN</a:t>
            </a:r>
            <a:r>
              <a:rPr lang="en-US" dirty="0"/>
              <a:t>) FOR LOOp</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2646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10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62" name="Google Shape;1162;p10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Repetition in PHP</a:t>
            </a:r>
            <a:endParaRPr dirty="0">
              <a:solidFill>
                <a:schemeClr val="tx1"/>
              </a:solidFill>
            </a:endParaRPr>
          </a:p>
        </p:txBody>
      </p:sp>
      <p:sp>
        <p:nvSpPr>
          <p:cNvPr id="1163" name="Google Shape;1163;p101"/>
          <p:cNvSpPr txBox="1">
            <a:spLocks noGrp="1"/>
          </p:cNvSpPr>
          <p:nvPr>
            <p:ph type="body" idx="1"/>
          </p:nvPr>
        </p:nvSpPr>
        <p:spPr>
          <a:xfrm>
            <a:off x="1981200" y="2346960"/>
            <a:ext cx="8686800" cy="420624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many ways of doing repetition. Three of them:</a:t>
            </a:r>
            <a:endParaRPr dirty="0"/>
          </a:p>
          <a:p>
            <a:pPr marL="1200150" lvl="1" indent="-742950">
              <a:spcBef>
                <a:spcPts val="64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for</a:t>
            </a:r>
            <a:endParaRPr sz="3600" b="1"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while and do…while</a:t>
            </a:r>
            <a:endParaRPr sz="3600"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foreach</a:t>
            </a:r>
            <a:endParaRPr sz="3600" dirty="0">
              <a:solidFill>
                <a:srgbClr val="FFFF00"/>
              </a:solidFill>
              <a:latin typeface="Courier New"/>
              <a:ea typeface="Courier New"/>
              <a:cs typeface="Courier New"/>
              <a:sym typeface="Courier New"/>
            </a:endParaRPr>
          </a:p>
        </p:txBody>
      </p:sp>
      <p:sp>
        <p:nvSpPr>
          <p:cNvPr id="1164" name="Google Shape;1164;p10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65" name="Google Shape;1165;p10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66" name="Google Shape;1166;p10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outline</a:t>
            </a:r>
          </a:p>
        </p:txBody>
      </p:sp>
      <p:sp>
        <p:nvSpPr>
          <p:cNvPr id="3" name="Content Placeholder 2"/>
          <p:cNvSpPr>
            <a:spLocks noGrp="1"/>
          </p:cNvSpPr>
          <p:nvPr>
            <p:ph idx="1"/>
          </p:nvPr>
        </p:nvSpPr>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r>
              <a:rPr lang="en-US" sz="3600" b="1" dirty="0"/>
              <a:t>Bootstrap</a:t>
            </a:r>
            <a:r>
              <a:rPr lang="en-US" sz="3600" dirty="0"/>
              <a:t> – A HTML framework supports responsive web design to provide one time webpage development for smartphone, tablet and desktop.</a:t>
            </a:r>
          </a:p>
        </p:txBody>
      </p:sp>
      <p:sp>
        <p:nvSpPr>
          <p:cNvPr id="7" name="Date Placeholder 6"/>
          <p:cNvSpPr>
            <a:spLocks noGrp="1"/>
          </p:cNvSpPr>
          <p:nvPr>
            <p:ph type="dt" sz="half" idx="10"/>
          </p:nvPr>
        </p:nvSpPr>
        <p:spPr/>
        <p:txBody>
          <a:bodyPr/>
          <a:lstStyle/>
          <a:p>
            <a:fld id="{166FFFA4-221E-45AA-A1A7-5A39DFB3234B}" type="datetime1">
              <a:rPr lang="en-US" smtClean="0"/>
              <a:t>7/6/2020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12</a:t>
            </a:fld>
            <a:endParaRPr lang="en-US" dirty="0"/>
          </a:p>
        </p:txBody>
      </p:sp>
      <p:pic>
        <p:nvPicPr>
          <p:cNvPr id="4" name="Picture 3">
            <a:hlinkClick r:id="rId2"/>
          </p:cNvPr>
          <p:cNvPicPr>
            <a:picLocks noChangeAspect="1"/>
          </p:cNvPicPr>
          <p:nvPr/>
        </p:nvPicPr>
        <p:blipFill>
          <a:blip r:embed="rId3"/>
          <a:stretch>
            <a:fillRect/>
          </a:stretch>
        </p:blipFill>
        <p:spPr>
          <a:xfrm>
            <a:off x="7328838" y="629848"/>
            <a:ext cx="1054186" cy="1054186"/>
          </a:xfrm>
          <a:prstGeom prst="rect">
            <a:avLst/>
          </a:prstGeom>
        </p:spPr>
      </p:pic>
      <p:pic>
        <p:nvPicPr>
          <p:cNvPr id="5" name="Picture 4">
            <a:hlinkClick r:id="rId4"/>
          </p:cNvPr>
          <p:cNvPicPr>
            <a:picLocks noChangeAspect="1"/>
          </p:cNvPicPr>
          <p:nvPr/>
        </p:nvPicPr>
        <p:blipFill>
          <a:blip r:embed="rId5"/>
          <a:stretch>
            <a:fillRect/>
          </a:stretch>
        </p:blipFill>
        <p:spPr>
          <a:xfrm>
            <a:off x="8425776" y="660068"/>
            <a:ext cx="1008003" cy="1012483"/>
          </a:xfrm>
          <a:prstGeom prst="rect">
            <a:avLst/>
          </a:prstGeom>
        </p:spPr>
      </p:pic>
    </p:spTree>
    <p:extLst>
      <p:ext uri="{BB962C8B-B14F-4D97-AF65-F5344CB8AC3E}">
        <p14:creationId xmlns:p14="http://schemas.microsoft.com/office/powerpoint/2010/main" val="42337757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Courier New"/>
                <a:ea typeface="Courier New"/>
                <a:cs typeface="Courier New"/>
                <a:sym typeface="Courier New"/>
              </a:rPr>
              <a:t>for </a:t>
            </a:r>
            <a:r>
              <a:rPr lang="en-US" sz="4300" dirty="0">
                <a:solidFill>
                  <a:schemeClr val="tx1"/>
                </a:solidFill>
                <a:latin typeface="Twentieth Century"/>
                <a:ea typeface="Twentieth Century"/>
                <a:cs typeface="Twentieth Century"/>
                <a:sym typeface="Twentieth Century"/>
              </a:rPr>
              <a:t>structure</a:t>
            </a:r>
            <a:endParaRPr dirty="0">
              <a:solidFill>
                <a:schemeClr val="tx1"/>
              </a:solidFill>
            </a:endParaRPr>
          </a:p>
        </p:txBody>
      </p:sp>
      <p:sp>
        <p:nvSpPr>
          <p:cNvPr id="1173" name="Google Shape;1173;p102"/>
          <p:cNvSpPr txBox="1">
            <a:spLocks noGrp="1"/>
          </p:cNvSpPr>
          <p:nvPr>
            <p:ph type="body" idx="1"/>
          </p:nvPr>
        </p:nvSpPr>
        <p:spPr>
          <a:xfrm>
            <a:off x="1519238" y="1790699"/>
            <a:ext cx="8686801" cy="4703763"/>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3600" dirty="0">
                <a:latin typeface="Twentieth Century"/>
                <a:ea typeface="Twentieth Century"/>
                <a:cs typeface="Twentieth Century"/>
                <a:sym typeface="Twentieth Century"/>
              </a:rPr>
              <a:t>	</a:t>
            </a:r>
            <a:r>
              <a:rPr lang="en-US" sz="2800" b="1" i="1" dirty="0">
                <a:latin typeface="Courier New"/>
                <a:ea typeface="Courier New"/>
                <a:cs typeface="Courier New"/>
                <a:sym typeface="Courier New"/>
              </a:rPr>
              <a:t> 	</a:t>
            </a:r>
            <a:r>
              <a:rPr lang="en-US" sz="3600" b="1" dirty="0">
                <a:latin typeface="Courier New"/>
                <a:ea typeface="Courier New"/>
                <a:cs typeface="Courier New"/>
                <a:sym typeface="Courier New"/>
              </a:rPr>
              <a:t>&lt;?php</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for ($i=1; $i&lt;=9;$i++){</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echo "$i&lt;br&gt;";</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?&gt;</a:t>
            </a:r>
            <a:endParaRPr sz="4400" dirty="0">
              <a:latin typeface="Courier New"/>
              <a:ea typeface="Courier New"/>
              <a:cs typeface="Courier New"/>
              <a:sym typeface="Courier New"/>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pic>
        <p:nvPicPr>
          <p:cNvPr id="1174" name="Google Shape;1174;p102"/>
          <p:cNvPicPr preferRelativeResize="0"/>
          <p:nvPr/>
        </p:nvPicPr>
        <p:blipFill rotWithShape="1">
          <a:blip r:embed="rId4">
            <a:alphaModFix/>
          </a:blip>
          <a:srcRect t="4167" r="78125" b="61457"/>
          <a:stretch/>
        </p:blipFill>
        <p:spPr>
          <a:xfrm>
            <a:off x="8809833" y="2844863"/>
            <a:ext cx="3048000" cy="3592513"/>
          </a:xfrm>
          <a:prstGeom prst="rect">
            <a:avLst/>
          </a:prstGeom>
          <a:noFill/>
          <a:ln w="9525" cap="flat" cmpd="sng">
            <a:solidFill>
              <a:schemeClr val="dk1"/>
            </a:solidFill>
            <a:prstDash val="solid"/>
            <a:miter lim="800000"/>
            <a:headEnd type="none" w="sm" len="sm"/>
            <a:tailEnd type="none" w="sm" len="sm"/>
          </a:ln>
        </p:spPr>
      </p:pic>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43DC-7EA7-4C7C-8B5B-192CC2AC06ED}"/>
              </a:ext>
            </a:extLst>
          </p:cNvPr>
          <p:cNvSpPr>
            <a:spLocks noGrp="1"/>
          </p:cNvSpPr>
          <p:nvPr>
            <p:ph type="title"/>
          </p:nvPr>
        </p:nvSpPr>
        <p:spPr/>
        <p:txBody>
          <a:bodyPr/>
          <a:lstStyle/>
          <a:p>
            <a:r>
              <a:rPr lang="en-MY" dirty="0"/>
              <a:t>OUTPUT SAMPLE</a:t>
            </a:r>
          </a:p>
        </p:txBody>
      </p:sp>
      <p:sp>
        <p:nvSpPr>
          <p:cNvPr id="4" name="Date Placeholder 3">
            <a:extLst>
              <a:ext uri="{FF2B5EF4-FFF2-40B4-BE49-F238E27FC236}">
                <a16:creationId xmlns:a16="http://schemas.microsoft.com/office/drawing/2014/main" id="{3D68C7E3-A6A8-4A3F-924D-AD483CAA3280}"/>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FC2DADE-4D17-4141-9627-ABA92C6C1B2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15C1E01-1A49-4805-88F3-6AA4077FC313}"/>
              </a:ext>
            </a:extLst>
          </p:cNvPr>
          <p:cNvSpPr>
            <a:spLocks noGrp="1"/>
          </p:cNvSpPr>
          <p:nvPr>
            <p:ph type="sldNum" sz="quarter" idx="12"/>
          </p:nvPr>
        </p:nvSpPr>
        <p:spPr/>
        <p:txBody>
          <a:bodyPr/>
          <a:lstStyle/>
          <a:p>
            <a:fld id="{4FAB73BC-B049-4115-A692-8D63A059BFB8}" type="slidenum">
              <a:rPr lang="en-US" smtClean="0"/>
              <a:t>121</a:t>
            </a:fld>
            <a:endParaRPr lang="en-US" dirty="0"/>
          </a:p>
        </p:txBody>
      </p:sp>
      <p:pic>
        <p:nvPicPr>
          <p:cNvPr id="7" name="Picture 6">
            <a:extLst>
              <a:ext uri="{FF2B5EF4-FFF2-40B4-BE49-F238E27FC236}">
                <a16:creationId xmlns:a16="http://schemas.microsoft.com/office/drawing/2014/main" id="{2277B125-34A2-4767-BF7B-34D2122CCB4C}"/>
              </a:ext>
            </a:extLst>
          </p:cNvPr>
          <p:cNvPicPr>
            <a:picLocks noChangeAspect="1"/>
          </p:cNvPicPr>
          <p:nvPr/>
        </p:nvPicPr>
        <p:blipFill>
          <a:blip r:embed="rId2"/>
          <a:stretch>
            <a:fillRect/>
          </a:stretch>
        </p:blipFill>
        <p:spPr>
          <a:xfrm>
            <a:off x="5806126" y="0"/>
            <a:ext cx="4834785" cy="6858000"/>
          </a:xfrm>
          <a:prstGeom prst="rect">
            <a:avLst/>
          </a:prstGeom>
        </p:spPr>
      </p:pic>
    </p:spTree>
    <p:extLst>
      <p:ext uri="{BB962C8B-B14F-4D97-AF65-F5344CB8AC3E}">
        <p14:creationId xmlns:p14="http://schemas.microsoft.com/office/powerpoint/2010/main" val="32759814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T09 ARRAY</a:t>
            </a:r>
            <a:br>
              <a:rPr lang="en-US" dirty="0"/>
            </a:br>
            <a:r>
              <a:rPr lang="en-US" dirty="0"/>
              <a:t>(</a:t>
            </a:r>
            <a:r>
              <a:rPr lang="en-US" i="1" dirty="0"/>
              <a:t>TATASUSUNAN</a:t>
            </a:r>
            <a:r>
              <a:rPr lang="en-US" dirty="0"/>
              <a:t>) FOREACH</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423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55" name="Google Shape;1055;p9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56" name="Google Shape;1056;p9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57" name="Google Shape;1057;p91"/>
          <p:cNvSpPr txBox="1">
            <a:spLocks noGrp="1"/>
          </p:cNvSpPr>
          <p:nvPr>
            <p:ph type="body" idx="1"/>
          </p:nvPr>
        </p:nvSpPr>
        <p:spPr>
          <a:xfrm>
            <a:off x="1981200" y="1996440"/>
            <a:ext cx="8153400" cy="45567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variable is a storage area holding a number or text. The problem is a </a:t>
            </a:r>
            <a:r>
              <a:rPr lang="en-US" sz="3600" dirty="0">
                <a:solidFill>
                  <a:srgbClr val="FFFF00"/>
                </a:solidFill>
                <a:latin typeface="Twentieth Century"/>
                <a:ea typeface="Twentieth Century"/>
                <a:cs typeface="Twentieth Century"/>
                <a:sym typeface="Twentieth Century"/>
              </a:rPr>
              <a:t>variable hold only one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An array is a special variable, which can store </a:t>
            </a:r>
            <a:r>
              <a:rPr lang="en-US" sz="3600" b="1" dirty="0">
                <a:solidFill>
                  <a:srgbClr val="FFFF00"/>
                </a:solidFill>
                <a:latin typeface="Twentieth Century"/>
                <a:ea typeface="Twentieth Century"/>
                <a:cs typeface="Twentieth Century"/>
                <a:sym typeface="Twentieth Century"/>
              </a:rPr>
              <a:t>multiple values in one single variable</a:t>
            </a:r>
            <a:r>
              <a:rPr lang="en-US" sz="3600" dirty="0">
                <a:latin typeface="Twentieth Century"/>
                <a:ea typeface="Twentieth Century"/>
                <a:cs typeface="Twentieth Century"/>
                <a:sym typeface="Twentieth Century"/>
              </a:rPr>
              <a:t>.</a:t>
            </a:r>
            <a:endParaRPr dirty="0"/>
          </a:p>
        </p:txBody>
      </p:sp>
      <p:sp>
        <p:nvSpPr>
          <p:cNvPr id="1058" name="Google Shape;1058;p9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59" name="Google Shape;1059;p9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60" name="Google Shape;1060;p9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9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66" name="Google Shape;1066;p92"/>
          <p:cNvSpPr txBox="1">
            <a:spLocks noGrp="1"/>
          </p:cNvSpPr>
          <p:nvPr>
            <p:ph type="body" idx="1"/>
          </p:nvPr>
        </p:nvSpPr>
        <p:spPr>
          <a:xfrm>
            <a:off x="1234440" y="1950720"/>
            <a:ext cx="8900160" cy="46024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If you have a list of items (a list of student names, for e.g.), storing the student names in single variables could look like this:</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a:t>
            </a:r>
            <a:r>
              <a:rPr lang="en-US" sz="3600" dirty="0">
                <a:latin typeface="Courier New"/>
                <a:ea typeface="Courier New"/>
                <a:cs typeface="Courier New"/>
                <a:sym typeface="Courier New"/>
              </a:rPr>
              <a:t>$std1="Anas";</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$std2="Hajar";</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$std3="Shah";</a:t>
            </a:r>
            <a:endParaRPr sz="3600" dirty="0">
              <a:latin typeface="Courier New"/>
              <a:ea typeface="Courier New"/>
              <a:cs typeface="Courier New"/>
              <a:sym typeface="Courier New"/>
            </a:endParaRPr>
          </a:p>
        </p:txBody>
      </p:sp>
      <p:sp>
        <p:nvSpPr>
          <p:cNvPr id="1067" name="Google Shape;1067;p92"/>
          <p:cNvSpPr txBox="1">
            <a:spLocks noGrp="1"/>
          </p:cNvSpPr>
          <p:nvPr>
            <p:ph type="title"/>
          </p:nvPr>
        </p:nvSpPr>
        <p:spPr>
          <a:xfrm>
            <a:off x="1021080" y="155448"/>
            <a:ext cx="842772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 (cont)</a:t>
            </a:r>
            <a:endParaRPr dirty="0">
              <a:solidFill>
                <a:schemeClr val="tx1"/>
              </a:solidFill>
            </a:endParaRPr>
          </a:p>
        </p:txBody>
      </p:sp>
      <p:sp>
        <p:nvSpPr>
          <p:cNvPr id="1068" name="Google Shape;1068;p9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69" name="Google Shape;1069;p9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70" name="Google Shape;1070;p9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pic>
        <p:nvPicPr>
          <p:cNvPr id="1085" name="Google Shape;1085;p9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86" name="Google Shape;1086;p94"/>
          <p:cNvSpPr txBox="1">
            <a:spLocks noGrp="1"/>
          </p:cNvSpPr>
          <p:nvPr>
            <p:ph type="body" idx="1"/>
          </p:nvPr>
        </p:nvSpPr>
        <p:spPr>
          <a:xfrm>
            <a:off x="1005840" y="2057400"/>
            <a:ext cx="9128760" cy="44958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dirty="0">
                <a:latin typeface="Twentieth Century"/>
                <a:ea typeface="Twentieth Century"/>
                <a:cs typeface="Twentieth Century"/>
                <a:sym typeface="Twentieth Century"/>
              </a:rPr>
              <a:t>In PHP, there are 3 kind of arrays:</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Numeric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with a numeric index.</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AUTOMATIC</a:t>
            </a:r>
            <a:r>
              <a:rPr lang="en-US" sz="2800" dirty="0">
                <a:latin typeface="Twentieth Century"/>
                <a:ea typeface="Twentieth Century"/>
                <a:cs typeface="Twentieth Century"/>
                <a:sym typeface="Twentieth Century"/>
              </a:rPr>
              <a:t> method.</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MANUAL</a:t>
            </a:r>
            <a:r>
              <a:rPr lang="en-US" sz="2800" dirty="0">
                <a:latin typeface="Twentieth Century"/>
                <a:ea typeface="Twentieth Century"/>
                <a:cs typeface="Twentieth Century"/>
                <a:sym typeface="Twentieth Century"/>
              </a:rPr>
              <a:t> method.</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Associative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where each ID key is associated with a value.</a:t>
            </a:r>
            <a:endParaRPr dirty="0"/>
          </a:p>
          <a:p>
            <a:pPr marL="730250" lvl="1" indent="-273050">
              <a:spcBef>
                <a:spcPts val="640"/>
              </a:spcBef>
              <a:spcAft>
                <a:spcPts val="0"/>
              </a:spcAft>
              <a:buSzPts val="2880"/>
              <a:buChar char="▪"/>
            </a:pPr>
            <a:r>
              <a:rPr lang="en-US" sz="3200" b="1" dirty="0">
                <a:latin typeface="Twentieth Century"/>
                <a:ea typeface="Twentieth Century"/>
                <a:cs typeface="Twentieth Century"/>
                <a:sym typeface="Twentieth Century"/>
              </a:rPr>
              <a:t>Multidimensional array</a:t>
            </a:r>
            <a:r>
              <a:rPr lang="en-US" sz="3200" dirty="0">
                <a:latin typeface="Twentieth Century"/>
                <a:ea typeface="Twentieth Century"/>
                <a:cs typeface="Twentieth Century"/>
                <a:sym typeface="Twentieth Century"/>
              </a:rPr>
              <a:t> - An array containing one or more arrays.</a:t>
            </a:r>
            <a:endParaRPr dirty="0"/>
          </a:p>
        </p:txBody>
      </p:sp>
      <p:sp>
        <p:nvSpPr>
          <p:cNvPr id="1087" name="Google Shape;1087;p94"/>
          <p:cNvSpPr txBox="1">
            <a:spLocks noGrp="1"/>
          </p:cNvSpPr>
          <p:nvPr>
            <p:ph type="title"/>
          </p:nvPr>
        </p:nvSpPr>
        <p:spPr>
          <a:xfrm>
            <a:off x="845820" y="499872"/>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88" name="Google Shape;1088;p9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89" name="Google Shape;1089;p9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90" name="Google Shape;1090;p9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p9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96" name="Google Shape;1096;p95"/>
          <p:cNvSpPr txBox="1">
            <a:spLocks noGrp="1"/>
          </p:cNvSpPr>
          <p:nvPr>
            <p:ph type="body" idx="1"/>
          </p:nvPr>
        </p:nvSpPr>
        <p:spPr>
          <a:xfrm>
            <a:off x="381000" y="2324100"/>
            <a:ext cx="11475720" cy="42291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2400" dirty="0">
                <a:latin typeface="Twentieth Century"/>
                <a:ea typeface="Twentieth Century"/>
                <a:cs typeface="Twentieth Century"/>
                <a:sym typeface="Twentieth Century"/>
              </a:rPr>
              <a:t>Assign using </a:t>
            </a:r>
            <a:r>
              <a:rPr lang="en-US" sz="2400" b="1" dirty="0">
                <a:solidFill>
                  <a:srgbClr val="FFFF00"/>
                </a:solidFill>
                <a:latin typeface="Twentieth Century"/>
                <a:ea typeface="Twentieth Century"/>
                <a:cs typeface="Twentieth Century"/>
                <a:sym typeface="Twentieth Century"/>
              </a:rPr>
              <a:t>AUTOMATIC</a:t>
            </a:r>
            <a:r>
              <a:rPr lang="en-US" sz="2400" dirty="0">
                <a:latin typeface="Twentieth Century"/>
                <a:ea typeface="Twentieth Century"/>
                <a:cs typeface="Twentieth Century"/>
                <a:sym typeface="Twentieth Century"/>
              </a:rPr>
              <a:t> method (the </a:t>
            </a:r>
            <a:r>
              <a:rPr lang="en-US" sz="2400" b="1" dirty="0">
                <a:solidFill>
                  <a:srgbClr val="FFFF00"/>
                </a:solidFill>
                <a:latin typeface="Twentieth Century"/>
                <a:ea typeface="Twentieth Century"/>
                <a:cs typeface="Twentieth Century"/>
                <a:sym typeface="Twentieth Century"/>
              </a:rPr>
              <a:t>index starts at 0</a:t>
            </a:r>
            <a:r>
              <a:rPr lang="en-US" sz="2400" dirty="0">
                <a:latin typeface="Twentieth Century"/>
                <a:ea typeface="Twentieth Century"/>
                <a:cs typeface="Twentieth Century"/>
                <a:sym typeface="Twentieth Century"/>
              </a:rPr>
              <a:t>).</a:t>
            </a:r>
            <a:endParaRPr sz="2400" dirty="0"/>
          </a:p>
          <a:p>
            <a:pPr marL="438150" indent="-156528">
              <a:spcBef>
                <a:spcPts val="0"/>
              </a:spcBef>
              <a:spcAft>
                <a:spcPts val="0"/>
              </a:spcAft>
              <a:buSzPts val="2560"/>
              <a:buNone/>
            </a:pPr>
            <a:endParaRPr sz="2400" dirty="0">
              <a:latin typeface="Twentieth Century"/>
              <a:ea typeface="Twentieth Century"/>
              <a:cs typeface="Twentieth Century"/>
              <a:sym typeface="Twentieth Century"/>
            </a:endParaRPr>
          </a:p>
          <a:p>
            <a:pPr marL="111125" indent="7937">
              <a:spcBef>
                <a:spcPts val="0"/>
              </a:spcBef>
              <a:spcAft>
                <a:spcPts val="0"/>
              </a:spcAft>
              <a:buSzPts val="1920"/>
              <a:buNone/>
            </a:pPr>
            <a:r>
              <a:rPr lang="en-US" sz="2800" dirty="0">
                <a:latin typeface="Courier New"/>
                <a:ea typeface="Courier New"/>
                <a:cs typeface="Courier New"/>
                <a:sym typeface="Courier New"/>
              </a:rPr>
              <a:t>	$std = array("Anas", "Hajar", "Shah", "Nurul");</a:t>
            </a:r>
            <a:endParaRPr sz="2400" dirty="0"/>
          </a:p>
          <a:p>
            <a:pPr marL="111125" indent="7937">
              <a:spcBef>
                <a:spcPts val="0"/>
              </a:spcBef>
              <a:spcAft>
                <a:spcPts val="0"/>
              </a:spcAft>
              <a:buSzPts val="2560"/>
              <a:buNone/>
            </a:pPr>
            <a:endParaRPr sz="2400" dirty="0">
              <a:latin typeface="Courier New"/>
              <a:ea typeface="Courier New"/>
              <a:cs typeface="Courier New"/>
              <a:sym typeface="Courier New"/>
            </a:endParaRPr>
          </a:p>
          <a:p>
            <a:pPr marL="119063" indent="-7938">
              <a:spcBef>
                <a:spcPts val="0"/>
              </a:spcBef>
              <a:spcAft>
                <a:spcPts val="0"/>
              </a:spcAft>
              <a:buSzPts val="2560"/>
              <a:buChar char="◼"/>
            </a:pPr>
            <a:r>
              <a:rPr lang="en-US" sz="2400" dirty="0">
                <a:latin typeface="Twentieth Century"/>
                <a:ea typeface="Twentieth Century"/>
                <a:cs typeface="Twentieth Century"/>
                <a:sym typeface="Twentieth Century"/>
              </a:rPr>
              <a:t> Assign using </a:t>
            </a:r>
            <a:r>
              <a:rPr lang="en-US" sz="2400" b="1" dirty="0">
                <a:solidFill>
                  <a:srgbClr val="FFFF00"/>
                </a:solidFill>
                <a:latin typeface="Twentieth Century"/>
                <a:ea typeface="Twentieth Century"/>
                <a:cs typeface="Twentieth Century"/>
                <a:sym typeface="Twentieth Century"/>
              </a:rPr>
              <a:t>MANUAL</a:t>
            </a:r>
            <a:r>
              <a:rPr lang="en-US" sz="2400" b="1" dirty="0">
                <a:solidFill>
                  <a:srgbClr val="FF0000"/>
                </a:solidFill>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method.</a:t>
            </a:r>
            <a:endParaRPr sz="2400" dirty="0"/>
          </a:p>
          <a:p>
            <a:pPr marL="119063" indent="154622">
              <a:spcBef>
                <a:spcPts val="0"/>
              </a:spcBef>
              <a:spcAft>
                <a:spcPts val="0"/>
              </a:spcAft>
              <a:buSzPts val="2560"/>
              <a:buNone/>
            </a:pPr>
            <a:endParaRPr sz="2400" dirty="0">
              <a:latin typeface="Twentieth Century"/>
              <a:ea typeface="Twentieth Century"/>
              <a:cs typeface="Twentieth Century"/>
              <a:sym typeface="Twentieth Century"/>
            </a:endParaRPr>
          </a:p>
          <a:p>
            <a:pPr marL="403225" lvl="1" indent="7937">
              <a:spcBef>
                <a:spcPts val="480"/>
              </a:spcBef>
              <a:spcAft>
                <a:spcPts val="0"/>
              </a:spcAft>
              <a:buSzPts val="2160"/>
              <a:buNone/>
            </a:pPr>
            <a:r>
              <a:rPr lang="en-US" sz="2800" dirty="0">
                <a:latin typeface="Courier New"/>
                <a:ea typeface="Courier New"/>
                <a:cs typeface="Courier New"/>
                <a:sym typeface="Courier New"/>
              </a:rPr>
              <a:t>$std[0]="Anas";</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$std[1]="Hajar";</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$std[2]="Shah";</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$std[3]="Nurul";</a:t>
            </a:r>
            <a:endParaRPr sz="2400" dirty="0"/>
          </a:p>
        </p:txBody>
      </p:sp>
      <p:sp>
        <p:nvSpPr>
          <p:cNvPr id="1097" name="Google Shape;1097;p95"/>
          <p:cNvSpPr txBox="1">
            <a:spLocks noGrp="1"/>
          </p:cNvSpPr>
          <p:nvPr>
            <p:ph type="title"/>
          </p:nvPr>
        </p:nvSpPr>
        <p:spPr>
          <a:xfrm>
            <a:off x="571500" y="3840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Numeric Array</a:t>
            </a:r>
            <a:endParaRPr dirty="0">
              <a:solidFill>
                <a:schemeClr val="tx1"/>
              </a:solidFill>
            </a:endParaRPr>
          </a:p>
        </p:txBody>
      </p:sp>
      <p:sp>
        <p:nvSpPr>
          <p:cNvPr id="1098" name="Google Shape;1098;p9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99" name="Google Shape;1099;p9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00" name="Google Shape;1100;p9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9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06" name="Google Shape;1106;p96"/>
          <p:cNvSpPr txBox="1">
            <a:spLocks noGrp="1"/>
          </p:cNvSpPr>
          <p:nvPr>
            <p:ph type="body" idx="1"/>
          </p:nvPr>
        </p:nvSpPr>
        <p:spPr>
          <a:xfrm>
            <a:off x="723900" y="2103120"/>
            <a:ext cx="11468100" cy="44500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920"/>
              <a:buNone/>
            </a:pPr>
            <a:r>
              <a:rPr lang="en-US" sz="2400" b="1" dirty="0">
                <a:latin typeface="Courier New"/>
                <a:ea typeface="Courier New"/>
                <a:cs typeface="Courier New"/>
                <a:sym typeface="Courier New"/>
              </a:rPr>
              <a:t>&lt;?php</a:t>
            </a:r>
            <a:endParaRPr sz="2400" b="1" dirty="0">
              <a:latin typeface="Courier New"/>
              <a:ea typeface="Courier New"/>
              <a:cs typeface="Courier New"/>
              <a:sym typeface="Courier New"/>
            </a:endParaRPr>
          </a:p>
          <a:p>
            <a:pPr marL="438150" indent="-319088">
              <a:spcBef>
                <a:spcPts val="0"/>
              </a:spcBef>
              <a:spcAft>
                <a:spcPts val="0"/>
              </a:spcAft>
              <a:buSzPts val="1920"/>
              <a:buNone/>
            </a:pPr>
            <a:r>
              <a:rPr lang="en-US" sz="2400" b="1" dirty="0">
                <a:latin typeface="Courier New"/>
                <a:ea typeface="Courier New"/>
                <a:cs typeface="Courier New"/>
                <a:sym typeface="Courier New"/>
              </a:rPr>
              <a:t>$std[0]="Anas";</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$std[1]="Hajar";</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$std[2]="Shah";</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$std[3]="Nurul"; </a:t>
            </a:r>
            <a:endParaRPr dirty="0"/>
          </a:p>
          <a:p>
            <a:pPr marL="111125" indent="7937">
              <a:spcBef>
                <a:spcPts val="0"/>
              </a:spcBef>
              <a:spcAft>
                <a:spcPts val="0"/>
              </a:spcAft>
              <a:buSzPts val="1920"/>
              <a:buNone/>
            </a:pPr>
            <a:endParaRPr sz="2400" b="1" dirty="0">
              <a:latin typeface="Courier New"/>
              <a:ea typeface="Courier New"/>
              <a:cs typeface="Courier New"/>
              <a:sym typeface="Courier New"/>
            </a:endParaRPr>
          </a:p>
          <a:p>
            <a:pPr marL="111125" indent="7937">
              <a:spcBef>
                <a:spcPts val="0"/>
              </a:spcBef>
              <a:spcAft>
                <a:spcPts val="0"/>
              </a:spcAft>
              <a:buSzPts val="1920"/>
              <a:buNone/>
            </a:pPr>
            <a:r>
              <a:rPr lang="en-US" sz="2400" b="1" dirty="0">
                <a:latin typeface="Courier New"/>
                <a:ea typeface="Courier New"/>
                <a:cs typeface="Courier New"/>
                <a:sym typeface="Courier New"/>
              </a:rPr>
              <a:t>echo $std[0] . " and " . $std[1] . " are students of FSTM.";</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?&gt;</a:t>
            </a:r>
            <a:endParaRPr dirty="0"/>
          </a:p>
        </p:txBody>
      </p:sp>
      <p:sp>
        <p:nvSpPr>
          <p:cNvPr id="1107" name="Google Shape;1107;p96"/>
          <p:cNvSpPr txBox="1">
            <a:spLocks noGrp="1"/>
          </p:cNvSpPr>
          <p:nvPr>
            <p:ph type="title"/>
          </p:nvPr>
        </p:nvSpPr>
        <p:spPr>
          <a:xfrm>
            <a:off x="876300" y="39166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1108" name="Google Shape;1108;p9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09" name="Google Shape;1109;p9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10" name="Google Shape;1110;p9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 ]=5;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128</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624206" y="206153"/>
            <a:ext cx="886206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MY" sz="4400" dirty="0"/>
              <a:t>DISPLAY  YEARS in DROPDOWN</a:t>
            </a:r>
            <a:endParaRPr dirty="0">
              <a:solidFill>
                <a:schemeClr val="tx1"/>
              </a:solidFill>
            </a:endParaRPr>
          </a:p>
        </p:txBody>
      </p:sp>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129</a:t>
            </a:fld>
            <a:endParaRPr/>
          </a:p>
        </p:txBody>
      </p:sp>
      <p:pic>
        <p:nvPicPr>
          <p:cNvPr id="2" name="Picture 1">
            <a:extLst>
              <a:ext uri="{FF2B5EF4-FFF2-40B4-BE49-F238E27FC236}">
                <a16:creationId xmlns:a16="http://schemas.microsoft.com/office/drawing/2014/main" id="{BCC834A9-8401-4A27-ADD0-ADECD9B59B35}"/>
              </a:ext>
            </a:extLst>
          </p:cNvPr>
          <p:cNvPicPr>
            <a:picLocks noChangeAspect="1"/>
          </p:cNvPicPr>
          <p:nvPr/>
        </p:nvPicPr>
        <p:blipFill>
          <a:blip r:embed="rId4"/>
          <a:stretch>
            <a:fillRect/>
          </a:stretch>
        </p:blipFill>
        <p:spPr>
          <a:xfrm>
            <a:off x="107952" y="1853407"/>
            <a:ext cx="8574160" cy="3762534"/>
          </a:xfrm>
          <a:prstGeom prst="rect">
            <a:avLst/>
          </a:prstGeom>
        </p:spPr>
      </p:pic>
      <p:pic>
        <p:nvPicPr>
          <p:cNvPr id="5" name="Picture 4">
            <a:extLst>
              <a:ext uri="{FF2B5EF4-FFF2-40B4-BE49-F238E27FC236}">
                <a16:creationId xmlns:a16="http://schemas.microsoft.com/office/drawing/2014/main" id="{3D817A51-CA72-4793-BA05-A2AD914CE97C}"/>
              </a:ext>
            </a:extLst>
          </p:cNvPr>
          <p:cNvPicPr>
            <a:picLocks noChangeAspect="1"/>
          </p:cNvPicPr>
          <p:nvPr/>
        </p:nvPicPr>
        <p:blipFill>
          <a:blip r:embed="rId5"/>
          <a:stretch>
            <a:fillRect/>
          </a:stretch>
        </p:blipFill>
        <p:spPr>
          <a:xfrm>
            <a:off x="8449518" y="1325880"/>
            <a:ext cx="3742482" cy="5532120"/>
          </a:xfrm>
          <a:prstGeom prst="rect">
            <a:avLst/>
          </a:prstGeom>
        </p:spPr>
      </p:pic>
    </p:spTree>
    <p:extLst>
      <p:ext uri="{BB962C8B-B14F-4D97-AF65-F5344CB8AC3E}">
        <p14:creationId xmlns:p14="http://schemas.microsoft.com/office/powerpoint/2010/main" val="4068969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a:xfrm>
            <a:off x="1095375" y="1905000"/>
            <a:ext cx="10509816" cy="4668824"/>
          </a:xfrm>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endParaRPr lang="en-US" sz="3600" dirty="0"/>
          </a:p>
          <a:p>
            <a:r>
              <a:rPr lang="en-US" sz="3600" dirty="0"/>
              <a:t>&lt;!DOCTYPE html&gt;</a:t>
            </a:r>
          </a:p>
          <a:p>
            <a:r>
              <a:rPr lang="en-US" sz="3600" dirty="0"/>
              <a:t>Try: </a:t>
            </a:r>
            <a:r>
              <a:rPr lang="en-MY" sz="3600" dirty="0">
                <a:hlinkClick r:id="rId2"/>
              </a:rPr>
              <a:t>https://www.w3schools.com/html/tryit.asp?filename=tryhtml_headings</a:t>
            </a:r>
            <a:endParaRPr lang="en-US" sz="3600" dirty="0"/>
          </a:p>
        </p:txBody>
      </p:sp>
      <p:sp>
        <p:nvSpPr>
          <p:cNvPr id="5" name="Date Placeholder 4"/>
          <p:cNvSpPr>
            <a:spLocks noGrp="1"/>
          </p:cNvSpPr>
          <p:nvPr>
            <p:ph type="dt" sz="half" idx="10"/>
          </p:nvPr>
        </p:nvSpPr>
        <p:spPr/>
        <p:txBody>
          <a:bodyPr/>
          <a:lstStyle/>
          <a:p>
            <a:fld id="{F4D2279B-CE7F-43E5-A767-9C30C6D9B8DA}"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13</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021028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9EC9-A282-4DBA-9B22-CCFBC83A4094}"/>
              </a:ext>
            </a:extLst>
          </p:cNvPr>
          <p:cNvSpPr>
            <a:spLocks noGrp="1"/>
          </p:cNvSpPr>
          <p:nvPr>
            <p:ph type="title"/>
          </p:nvPr>
        </p:nvSpPr>
        <p:spPr/>
        <p:txBody>
          <a:bodyPr/>
          <a:lstStyle/>
          <a:p>
            <a:r>
              <a:rPr lang="en-MY" dirty="0"/>
              <a:t>SELECT</a:t>
            </a:r>
          </a:p>
        </p:txBody>
      </p:sp>
      <p:sp>
        <p:nvSpPr>
          <p:cNvPr id="3" name="Content Placeholder 2">
            <a:extLst>
              <a:ext uri="{FF2B5EF4-FFF2-40B4-BE49-F238E27FC236}">
                <a16:creationId xmlns:a16="http://schemas.microsoft.com/office/drawing/2014/main" id="{934893BE-50BB-493D-9665-7DE27434F2F5}"/>
              </a:ext>
            </a:extLst>
          </p:cNvPr>
          <p:cNvSpPr>
            <a:spLocks noGrp="1"/>
          </p:cNvSpPr>
          <p:nvPr>
            <p:ph idx="1"/>
          </p:nvPr>
        </p:nvSpPr>
        <p:spPr>
          <a:xfrm>
            <a:off x="1478279" y="1792936"/>
            <a:ext cx="9059139" cy="4206240"/>
          </a:xfrm>
        </p:spPr>
        <p:txBody>
          <a:bodyPr>
            <a:normAutofit/>
          </a:bodyPr>
          <a:lstStyle/>
          <a:p>
            <a:pPr marL="0" indent="0">
              <a:buNone/>
            </a:pPr>
            <a:r>
              <a:rPr lang="en-MY" sz="3600" dirty="0"/>
              <a:t>OPTION</a:t>
            </a:r>
          </a:p>
        </p:txBody>
      </p:sp>
      <p:sp>
        <p:nvSpPr>
          <p:cNvPr id="4" name="Date Placeholder 3">
            <a:extLst>
              <a:ext uri="{FF2B5EF4-FFF2-40B4-BE49-F238E27FC236}">
                <a16:creationId xmlns:a16="http://schemas.microsoft.com/office/drawing/2014/main" id="{8581E812-F5B6-4291-9BCC-746BA13CA64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EA626FF-8A79-4608-925D-EB04890496F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714C809-954A-427A-A947-51B3DA039F4B}"/>
              </a:ext>
            </a:extLst>
          </p:cNvPr>
          <p:cNvSpPr>
            <a:spLocks noGrp="1"/>
          </p:cNvSpPr>
          <p:nvPr>
            <p:ph type="sldNum" sz="quarter" idx="12"/>
          </p:nvPr>
        </p:nvSpPr>
        <p:spPr/>
        <p:txBody>
          <a:bodyPr/>
          <a:lstStyle/>
          <a:p>
            <a:fld id="{4FAB73BC-B049-4115-A692-8D63A059BFB8}" type="slidenum">
              <a:rPr lang="en-US" smtClean="0"/>
              <a:t>130</a:t>
            </a:fld>
            <a:endParaRPr lang="en-US" dirty="0"/>
          </a:p>
        </p:txBody>
      </p:sp>
      <p:pic>
        <p:nvPicPr>
          <p:cNvPr id="7" name="Picture 6">
            <a:extLst>
              <a:ext uri="{FF2B5EF4-FFF2-40B4-BE49-F238E27FC236}">
                <a16:creationId xmlns:a16="http://schemas.microsoft.com/office/drawing/2014/main" id="{BD8CF916-C609-4059-9A6D-AC36C7AA14F0}"/>
              </a:ext>
            </a:extLst>
          </p:cNvPr>
          <p:cNvPicPr>
            <a:picLocks noChangeAspect="1"/>
          </p:cNvPicPr>
          <p:nvPr/>
        </p:nvPicPr>
        <p:blipFill rotWithShape="1">
          <a:blip r:embed="rId2"/>
          <a:srcRect t="29475" b="3136"/>
          <a:stretch/>
        </p:blipFill>
        <p:spPr>
          <a:xfrm>
            <a:off x="3303163" y="1871478"/>
            <a:ext cx="8973899" cy="4702346"/>
          </a:xfrm>
          <a:prstGeom prst="rect">
            <a:avLst/>
          </a:prstGeom>
        </p:spPr>
      </p:pic>
      <p:sp>
        <p:nvSpPr>
          <p:cNvPr id="8" name="Arrow: Right 7">
            <a:extLst>
              <a:ext uri="{FF2B5EF4-FFF2-40B4-BE49-F238E27FC236}">
                <a16:creationId xmlns:a16="http://schemas.microsoft.com/office/drawing/2014/main" id="{A9E30EF6-E760-47EC-9AC7-D8F812B4D619}"/>
              </a:ext>
            </a:extLst>
          </p:cNvPr>
          <p:cNvSpPr/>
          <p:nvPr/>
        </p:nvSpPr>
        <p:spPr>
          <a:xfrm>
            <a:off x="2446020" y="4464514"/>
            <a:ext cx="1264813"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171;p102" descr="malaysia-php-mysql.gif">
            <a:extLst>
              <a:ext uri="{FF2B5EF4-FFF2-40B4-BE49-F238E27FC236}">
                <a16:creationId xmlns:a16="http://schemas.microsoft.com/office/drawing/2014/main" id="{014F7E03-925E-41EE-9BF9-5C96977E65F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0497611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94E3-ADE0-4588-A7A1-6791A1CE8542}"/>
              </a:ext>
            </a:extLst>
          </p:cNvPr>
          <p:cNvSpPr>
            <a:spLocks noGrp="1"/>
          </p:cNvSpPr>
          <p:nvPr>
            <p:ph type="title"/>
          </p:nvPr>
        </p:nvSpPr>
        <p:spPr/>
        <p:txBody>
          <a:bodyPr/>
          <a:lstStyle/>
          <a:p>
            <a:r>
              <a:rPr lang="en-MY" dirty="0"/>
              <a:t>FOREACH</a:t>
            </a:r>
          </a:p>
        </p:txBody>
      </p:sp>
      <p:sp>
        <p:nvSpPr>
          <p:cNvPr id="4" name="Date Placeholder 3">
            <a:extLst>
              <a:ext uri="{FF2B5EF4-FFF2-40B4-BE49-F238E27FC236}">
                <a16:creationId xmlns:a16="http://schemas.microsoft.com/office/drawing/2014/main" id="{076D0AAE-C5EC-423A-9FC7-BD3B0C5D35D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49C7FFE-559F-4192-8509-F6208EF5EE5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65F881-14EF-465E-95D0-7A6CC59DA5E7}"/>
              </a:ext>
            </a:extLst>
          </p:cNvPr>
          <p:cNvSpPr>
            <a:spLocks noGrp="1"/>
          </p:cNvSpPr>
          <p:nvPr>
            <p:ph type="sldNum" sz="quarter" idx="12"/>
          </p:nvPr>
        </p:nvSpPr>
        <p:spPr/>
        <p:txBody>
          <a:bodyPr/>
          <a:lstStyle/>
          <a:p>
            <a:fld id="{4FAB73BC-B049-4115-A692-8D63A059BFB8}" type="slidenum">
              <a:rPr lang="en-US" smtClean="0"/>
              <a:t>131</a:t>
            </a:fld>
            <a:endParaRPr lang="en-US" dirty="0"/>
          </a:p>
        </p:txBody>
      </p:sp>
      <p:pic>
        <p:nvPicPr>
          <p:cNvPr id="7" name="Picture 6">
            <a:extLst>
              <a:ext uri="{FF2B5EF4-FFF2-40B4-BE49-F238E27FC236}">
                <a16:creationId xmlns:a16="http://schemas.microsoft.com/office/drawing/2014/main" id="{D5EC09FB-73A9-4FAE-9A06-08888B2999AE}"/>
              </a:ext>
            </a:extLst>
          </p:cNvPr>
          <p:cNvPicPr>
            <a:picLocks noChangeAspect="1"/>
          </p:cNvPicPr>
          <p:nvPr/>
        </p:nvPicPr>
        <p:blipFill>
          <a:blip r:embed="rId2"/>
          <a:stretch>
            <a:fillRect/>
          </a:stretch>
        </p:blipFill>
        <p:spPr>
          <a:xfrm>
            <a:off x="-60960" y="2473300"/>
            <a:ext cx="12192000" cy="3115359"/>
          </a:xfrm>
          <a:prstGeom prst="rect">
            <a:avLst/>
          </a:prstGeom>
        </p:spPr>
      </p:pic>
      <p:pic>
        <p:nvPicPr>
          <p:cNvPr id="8" name="Google Shape;1171;p102" descr="malaysia-php-mysql.gif">
            <a:extLst>
              <a:ext uri="{FF2B5EF4-FFF2-40B4-BE49-F238E27FC236}">
                <a16:creationId xmlns:a16="http://schemas.microsoft.com/office/drawing/2014/main" id="{3B4FC227-6C67-4DD6-BB56-7C318D1D5A5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320034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T10 FILE UPLOAD</a:t>
            </a:r>
            <a:br>
              <a:rPr lang="en-US" dirty="0"/>
            </a:br>
            <a:r>
              <a:rPr lang="en-US" dirty="0"/>
              <a:t>(MUAT-NAIK FAIL)</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292909"/>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601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 topics of PHP web programming as the issues are covered in the advanced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133</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430603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pic>
        <p:nvPicPr>
          <p:cNvPr id="1307" name="Google Shape;1307;p11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308" name="Google Shape;1308;p114"/>
          <p:cNvSpPr txBox="1">
            <a:spLocks noGrp="1"/>
          </p:cNvSpPr>
          <p:nvPr>
            <p:ph type="title"/>
          </p:nvPr>
        </p:nvSpPr>
        <p:spPr>
          <a:xfrm>
            <a:off x="914400" y="155448"/>
            <a:ext cx="85344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3959" dirty="0">
                <a:solidFill>
                  <a:schemeClr val="tx1"/>
                </a:solidFill>
                <a:latin typeface="Courier New"/>
                <a:ea typeface="Courier New"/>
                <a:cs typeface="Courier New"/>
                <a:sym typeface="Courier New"/>
              </a:rPr>
              <a:t>move_uploaded_file</a:t>
            </a:r>
            <a:r>
              <a:rPr lang="en-US" sz="3959" dirty="0">
                <a:solidFill>
                  <a:schemeClr val="tx1"/>
                </a:solidFill>
              </a:rPr>
              <a:t>   </a:t>
            </a:r>
            <a:r>
              <a:rPr lang="en-US" sz="3870" dirty="0">
                <a:solidFill>
                  <a:schemeClr val="tx1"/>
                </a:solidFill>
                <a:latin typeface="Arial"/>
                <a:ea typeface="Arial"/>
                <a:cs typeface="Arial"/>
                <a:sym typeface="Arial"/>
              </a:rPr>
              <a:t>function</a:t>
            </a:r>
            <a:endParaRPr dirty="0">
              <a:solidFill>
                <a:schemeClr val="tx1"/>
              </a:solidFill>
            </a:endParaRPr>
          </a:p>
        </p:txBody>
      </p:sp>
      <p:sp>
        <p:nvSpPr>
          <p:cNvPr id="1309" name="Google Shape;1309;p114"/>
          <p:cNvSpPr txBox="1">
            <a:spLocks noGrp="1"/>
          </p:cNvSpPr>
          <p:nvPr>
            <p:ph type="body" idx="1"/>
          </p:nvPr>
        </p:nvSpPr>
        <p:spPr>
          <a:xfrm>
            <a:off x="914399" y="1906292"/>
            <a:ext cx="10631837" cy="464690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a:t>
            </a:r>
            <a:r>
              <a:rPr lang="en-US" sz="2800" b="1" dirty="0">
                <a:solidFill>
                  <a:srgbClr val="FFFF00"/>
                </a:solidFill>
                <a:latin typeface="Courier New"/>
                <a:ea typeface="Courier New"/>
                <a:cs typeface="Courier New"/>
                <a:sym typeface="Courier New"/>
              </a:rPr>
              <a:t>move_uploaded_file() </a:t>
            </a:r>
            <a:r>
              <a:rPr lang="en-US" sz="3600" dirty="0">
                <a:latin typeface="Twentieth Century"/>
                <a:ea typeface="Twentieth Century"/>
                <a:cs typeface="Twentieth Century"/>
                <a:sym typeface="Twentieth Century"/>
              </a:rPr>
              <a:t>function moves an uploaded file to a new location.</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This function returns TRUE on success, or FALSE on failure.</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Syntax: </a:t>
            </a:r>
            <a:endParaRPr dirty="0"/>
          </a:p>
          <a:p>
            <a:pPr marL="438150" indent="-319088">
              <a:spcBef>
                <a:spcPts val="0"/>
              </a:spcBef>
              <a:spcAft>
                <a:spcPts val="0"/>
              </a:spcAft>
              <a:buSzPts val="2560"/>
              <a:buNone/>
            </a:pPr>
            <a:r>
              <a:rPr lang="en-US" b="1" dirty="0">
                <a:latin typeface="Courier New"/>
                <a:ea typeface="Courier New"/>
                <a:cs typeface="Courier New"/>
                <a:sym typeface="Courier New"/>
              </a:rPr>
              <a:t>	</a:t>
            </a:r>
            <a:r>
              <a:rPr lang="en-US" sz="4000" b="1" dirty="0">
                <a:solidFill>
                  <a:srgbClr val="FFFF00"/>
                </a:solidFill>
                <a:latin typeface="Courier New"/>
                <a:ea typeface="Courier New"/>
                <a:cs typeface="Courier New"/>
                <a:sym typeface="Courier New"/>
              </a:rPr>
              <a:t>move_uploaded_file(file,newloc)</a:t>
            </a:r>
            <a:endParaRPr sz="4000" dirty="0">
              <a:solidFill>
                <a:srgbClr val="FFFF00"/>
              </a:solidFill>
            </a:endParaRPr>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file</a:t>
            </a:r>
            <a:r>
              <a:rPr lang="en-US" sz="3600" dirty="0">
                <a:latin typeface="Twentieth Century"/>
                <a:ea typeface="Twentieth Century"/>
                <a:cs typeface="Twentieth Century"/>
                <a:sym typeface="Twentieth Century"/>
              </a:rPr>
              <a:t>: Specifies the file name.</a:t>
            </a:r>
            <a:endParaRPr dirty="0"/>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newloc</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Specifies the new location (destination) for the file.</a:t>
            </a:r>
            <a:endParaRPr sz="3600" b="1" dirty="0">
              <a:latin typeface="Twentieth Century"/>
              <a:ea typeface="Twentieth Century"/>
              <a:cs typeface="Twentieth Century"/>
              <a:sym typeface="Twentieth Century"/>
            </a:endParaRPr>
          </a:p>
        </p:txBody>
      </p:sp>
      <p:sp>
        <p:nvSpPr>
          <p:cNvPr id="1311" name="Google Shape;1311;p11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312" name="Google Shape;1312;p11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134</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D8B59-8421-4434-B342-BCBBB16A204B}"/>
              </a:ext>
            </a:extLst>
          </p:cNvPr>
          <p:cNvSpPr>
            <a:spLocks noGrp="1"/>
          </p:cNvSpPr>
          <p:nvPr>
            <p:ph type="title"/>
          </p:nvPr>
        </p:nvSpPr>
        <p:spPr/>
        <p:txBody>
          <a:bodyPr/>
          <a:lstStyle/>
          <a:p>
            <a:r>
              <a:rPr lang="en-MY" dirty="0"/>
              <a:t>PHP.ini</a:t>
            </a:r>
          </a:p>
        </p:txBody>
      </p:sp>
      <p:sp>
        <p:nvSpPr>
          <p:cNvPr id="3" name="Content Placeholder 2">
            <a:extLst>
              <a:ext uri="{FF2B5EF4-FFF2-40B4-BE49-F238E27FC236}">
                <a16:creationId xmlns:a16="http://schemas.microsoft.com/office/drawing/2014/main" id="{FFD225E5-45F5-47DA-B65B-EA0C551C009F}"/>
              </a:ext>
            </a:extLst>
          </p:cNvPr>
          <p:cNvSpPr>
            <a:spLocks noGrp="1"/>
          </p:cNvSpPr>
          <p:nvPr>
            <p:ph idx="1"/>
          </p:nvPr>
        </p:nvSpPr>
        <p:spPr/>
        <p:txBody>
          <a:bodyPr>
            <a:normAutofit/>
          </a:bodyPr>
          <a:lstStyle/>
          <a:p>
            <a:pPr marL="0" indent="0">
              <a:buNone/>
            </a:pPr>
            <a:r>
              <a:rPr lang="en-MY" sz="3200" dirty="0"/>
              <a:t>In php settings ( locate file php.ini from Laragon), turn-on the file upload </a:t>
            </a:r>
          </a:p>
          <a:p>
            <a:pPr marL="0" indent="0">
              <a:buNone/>
            </a:pPr>
            <a:r>
              <a:rPr lang="en-MY" sz="4800" dirty="0">
                <a:solidFill>
                  <a:srgbClr val="FFFF00"/>
                </a:solidFill>
              </a:rPr>
              <a:t>file_uploads = On</a:t>
            </a:r>
          </a:p>
        </p:txBody>
      </p:sp>
      <p:sp>
        <p:nvSpPr>
          <p:cNvPr id="4" name="Date Placeholder 3">
            <a:extLst>
              <a:ext uri="{FF2B5EF4-FFF2-40B4-BE49-F238E27FC236}">
                <a16:creationId xmlns:a16="http://schemas.microsoft.com/office/drawing/2014/main" id="{8AFC9C45-7D92-42BD-92E0-14B563FBA42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70DBF71-0D67-410C-8DE4-D914DC4514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97B300D-46C4-42B4-B944-EBEAF1A93BC0}"/>
              </a:ext>
            </a:extLst>
          </p:cNvPr>
          <p:cNvSpPr>
            <a:spLocks noGrp="1"/>
          </p:cNvSpPr>
          <p:nvPr>
            <p:ph type="sldNum" sz="quarter" idx="12"/>
          </p:nvPr>
        </p:nvSpPr>
        <p:spPr/>
        <p:txBody>
          <a:bodyPr/>
          <a:lstStyle/>
          <a:p>
            <a:fld id="{4FAB73BC-B049-4115-A692-8D63A059BFB8}" type="slidenum">
              <a:rPr lang="en-US" smtClean="0"/>
              <a:t>135</a:t>
            </a:fld>
            <a:endParaRPr lang="en-US" dirty="0"/>
          </a:p>
        </p:txBody>
      </p:sp>
      <p:pic>
        <p:nvPicPr>
          <p:cNvPr id="7" name="Google Shape;1307;p114" descr="malaysia-php-mysql.gif">
            <a:extLst>
              <a:ext uri="{FF2B5EF4-FFF2-40B4-BE49-F238E27FC236}">
                <a16:creationId xmlns:a16="http://schemas.microsoft.com/office/drawing/2014/main" id="{D7DCBE93-29BB-41E8-8F86-9B96E9E41C8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8564174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E5513-3905-428C-9E20-8424D0CFD852}"/>
              </a:ext>
            </a:extLst>
          </p:cNvPr>
          <p:cNvSpPr>
            <a:spLocks noGrp="1"/>
          </p:cNvSpPr>
          <p:nvPr>
            <p:ph type="title"/>
          </p:nvPr>
        </p:nvSpPr>
        <p:spPr/>
        <p:txBody>
          <a:bodyPr/>
          <a:lstStyle/>
          <a:p>
            <a:r>
              <a:rPr lang="en-MY" dirty="0"/>
              <a:t>UPLOAD FORM (ONLY FOR IMAGE)</a:t>
            </a:r>
          </a:p>
        </p:txBody>
      </p:sp>
      <p:sp>
        <p:nvSpPr>
          <p:cNvPr id="3" name="Content Placeholder 2">
            <a:extLst>
              <a:ext uri="{FF2B5EF4-FFF2-40B4-BE49-F238E27FC236}">
                <a16:creationId xmlns:a16="http://schemas.microsoft.com/office/drawing/2014/main" id="{5710C460-8323-46A2-862A-941D00C93A5A}"/>
              </a:ext>
            </a:extLst>
          </p:cNvPr>
          <p:cNvSpPr>
            <a:spLocks noGrp="1"/>
          </p:cNvSpPr>
          <p:nvPr>
            <p:ph idx="1"/>
          </p:nvPr>
        </p:nvSpPr>
        <p:spPr>
          <a:xfrm>
            <a:off x="1202918" y="1792936"/>
            <a:ext cx="10606789" cy="4700854"/>
          </a:xfrm>
        </p:spPr>
        <p:txBody>
          <a:bodyPr>
            <a:normAutofit fontScale="92500" lnSpcReduction="10000"/>
          </a:bodyPr>
          <a:lstStyle/>
          <a:p>
            <a:pPr marL="0" indent="0">
              <a:buNone/>
            </a:pPr>
            <a:r>
              <a:rPr lang="en-MY" sz="2800" dirty="0"/>
              <a:t>&lt;!DOCTYPE html&gt;</a:t>
            </a:r>
            <a:br>
              <a:rPr lang="en-MY" sz="2800" dirty="0"/>
            </a:br>
            <a:r>
              <a:rPr lang="en-MY" sz="2800" dirty="0"/>
              <a:t>&lt;html&gt;</a:t>
            </a:r>
            <a:br>
              <a:rPr lang="en-MY" sz="2800" dirty="0"/>
            </a:br>
            <a:r>
              <a:rPr lang="en-MY" sz="2800" dirty="0"/>
              <a:t>&lt;body&gt;</a:t>
            </a:r>
            <a:br>
              <a:rPr lang="en-MY" sz="2800" dirty="0"/>
            </a:br>
            <a:br>
              <a:rPr lang="en-MY" sz="2800" dirty="0"/>
            </a:br>
            <a:r>
              <a:rPr lang="en-MY" sz="2800" dirty="0"/>
              <a:t>&lt;form action= "saveupload.php" method="post" </a:t>
            </a:r>
            <a:br>
              <a:rPr lang="en-MY" sz="2800" dirty="0"/>
            </a:br>
            <a:r>
              <a:rPr lang="en-MY" sz="3500" dirty="0">
                <a:solidFill>
                  <a:srgbClr val="FFFF00"/>
                </a:solidFill>
              </a:rPr>
              <a:t>enctype="multipart/form-data"</a:t>
            </a:r>
            <a:r>
              <a:rPr lang="en-MY" sz="3500" dirty="0"/>
              <a:t>&gt;</a:t>
            </a:r>
            <a:br>
              <a:rPr lang="en-MY" sz="2800" dirty="0"/>
            </a:br>
            <a:r>
              <a:rPr lang="en-MY" sz="2800" dirty="0"/>
              <a:t>    Select image to upload:</a:t>
            </a:r>
            <a:br>
              <a:rPr lang="en-MY" sz="2800" dirty="0"/>
            </a:br>
            <a:r>
              <a:rPr lang="en-MY" sz="2800" dirty="0"/>
              <a:t>    &lt;input </a:t>
            </a:r>
            <a:r>
              <a:rPr lang="en-MY" sz="2800" dirty="0">
                <a:solidFill>
                  <a:srgbClr val="FFFF00"/>
                </a:solidFill>
              </a:rPr>
              <a:t>type="file" </a:t>
            </a:r>
            <a:r>
              <a:rPr lang="en-MY" sz="2800" dirty="0"/>
              <a:t>name="fileToUpload"</a:t>
            </a:r>
            <a:br>
              <a:rPr lang="en-MY" sz="2800" dirty="0"/>
            </a:br>
            <a:r>
              <a:rPr lang="en-MY" sz="2800" dirty="0"/>
              <a:t>    &lt;input type="submit" value="Upload Image"</a:t>
            </a:r>
            <a:br>
              <a:rPr lang="en-MY" sz="2800" dirty="0"/>
            </a:br>
            <a:r>
              <a:rPr lang="en-MY" sz="2800" dirty="0"/>
              <a:t>	name="submit"&gt;</a:t>
            </a:r>
            <a:br>
              <a:rPr lang="en-MY" sz="2800" dirty="0"/>
            </a:br>
            <a:r>
              <a:rPr lang="en-MY" sz="2800" dirty="0"/>
              <a:t>&lt;/form&gt;</a:t>
            </a:r>
            <a:br>
              <a:rPr lang="en-MY" sz="2800" dirty="0"/>
            </a:br>
            <a:br>
              <a:rPr lang="en-MY" sz="2800" dirty="0"/>
            </a:br>
            <a:r>
              <a:rPr lang="en-MY" sz="2800" dirty="0"/>
              <a:t>&lt;/body&gt;</a:t>
            </a:r>
            <a:br>
              <a:rPr lang="en-MY" sz="2800" dirty="0"/>
            </a:br>
            <a:r>
              <a:rPr lang="en-MY" sz="2800" dirty="0"/>
              <a:t>&lt;/html&gt;</a:t>
            </a:r>
          </a:p>
        </p:txBody>
      </p:sp>
      <p:sp>
        <p:nvSpPr>
          <p:cNvPr id="4" name="Date Placeholder 3">
            <a:extLst>
              <a:ext uri="{FF2B5EF4-FFF2-40B4-BE49-F238E27FC236}">
                <a16:creationId xmlns:a16="http://schemas.microsoft.com/office/drawing/2014/main" id="{0E42DB17-4852-4E39-8E7E-EB6F34BECB3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86D3AC2B-E5CE-4556-BD66-5C941C1B406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58E0DFE-CA5B-44E7-95E6-C70D67CD6CF9}"/>
              </a:ext>
            </a:extLst>
          </p:cNvPr>
          <p:cNvSpPr>
            <a:spLocks noGrp="1"/>
          </p:cNvSpPr>
          <p:nvPr>
            <p:ph type="sldNum" sz="quarter" idx="12"/>
          </p:nvPr>
        </p:nvSpPr>
        <p:spPr/>
        <p:txBody>
          <a:bodyPr/>
          <a:lstStyle/>
          <a:p>
            <a:fld id="{4FAB73BC-B049-4115-A692-8D63A059BFB8}" type="slidenum">
              <a:rPr lang="en-US" smtClean="0"/>
              <a:t>136</a:t>
            </a:fld>
            <a:endParaRPr lang="en-US" dirty="0"/>
          </a:p>
        </p:txBody>
      </p:sp>
      <p:pic>
        <p:nvPicPr>
          <p:cNvPr id="7" name="Google Shape;1307;p114" descr="malaysia-php-mysql.gif">
            <a:extLst>
              <a:ext uri="{FF2B5EF4-FFF2-40B4-BE49-F238E27FC236}">
                <a16:creationId xmlns:a16="http://schemas.microsoft.com/office/drawing/2014/main" id="{CC54512B-BBD7-42B6-BFDE-CA214EFA2CF6}"/>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777681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3B46-EE63-4F3A-AC4F-E1D6533C19F6}"/>
              </a:ext>
            </a:extLst>
          </p:cNvPr>
          <p:cNvSpPr>
            <a:spLocks noGrp="1"/>
          </p:cNvSpPr>
          <p:nvPr>
            <p:ph type="title"/>
          </p:nvPr>
        </p:nvSpPr>
        <p:spPr/>
        <p:txBody>
          <a:bodyPr/>
          <a:lstStyle/>
          <a:p>
            <a:r>
              <a:rPr lang="en-MY" dirty="0"/>
              <a:t>enctype</a:t>
            </a:r>
          </a:p>
        </p:txBody>
      </p:sp>
      <p:sp>
        <p:nvSpPr>
          <p:cNvPr id="3" name="Content Placeholder 2">
            <a:extLst>
              <a:ext uri="{FF2B5EF4-FFF2-40B4-BE49-F238E27FC236}">
                <a16:creationId xmlns:a16="http://schemas.microsoft.com/office/drawing/2014/main" id="{1E145A9E-D28F-4A7F-AC2E-B1341909CC69}"/>
              </a:ext>
            </a:extLst>
          </p:cNvPr>
          <p:cNvSpPr>
            <a:spLocks noGrp="1"/>
          </p:cNvSpPr>
          <p:nvPr>
            <p:ph idx="1"/>
          </p:nvPr>
        </p:nvSpPr>
        <p:spPr>
          <a:xfrm>
            <a:off x="1202266" y="4494508"/>
            <a:ext cx="10103748" cy="1928346"/>
          </a:xfrm>
        </p:spPr>
        <p:txBody>
          <a:bodyPr>
            <a:normAutofit fontScale="92500" lnSpcReduction="10000"/>
          </a:bodyPr>
          <a:lstStyle/>
          <a:p>
            <a:r>
              <a:rPr lang="en-MY" sz="4000" dirty="0">
                <a:solidFill>
                  <a:srgbClr val="FFFF00"/>
                </a:solidFill>
              </a:rPr>
              <a:t>enctype="multipart/form-data</a:t>
            </a:r>
            <a:r>
              <a:rPr lang="en-US" sz="4000" dirty="0">
                <a:solidFill>
                  <a:srgbClr val="FFFF00"/>
                </a:solidFill>
              </a:rPr>
              <a:t>"</a:t>
            </a:r>
            <a:r>
              <a:rPr lang="en-MY" sz="4000" dirty="0">
                <a:solidFill>
                  <a:srgbClr val="FFFF00"/>
                </a:solidFill>
              </a:rPr>
              <a:t>  </a:t>
            </a:r>
            <a:r>
              <a:rPr lang="en-MY" sz="2800" dirty="0"/>
              <a:t>- </a:t>
            </a:r>
            <a:r>
              <a:rPr lang="en-US" sz="2800" dirty="0"/>
              <a:t>POST request with file-upload, have to encode the data that forms the body of the request.</a:t>
            </a:r>
            <a:endParaRPr lang="en-MY" sz="2800" dirty="0"/>
          </a:p>
          <a:p>
            <a:r>
              <a:rPr lang="en-US" sz="3800" dirty="0">
                <a:solidFill>
                  <a:srgbClr val="FFFF00"/>
                </a:solidFill>
              </a:rPr>
              <a:t>&lt;input name="fileToUpload" type="file" &gt; </a:t>
            </a:r>
            <a:r>
              <a:rPr lang="en-US" sz="2800" dirty="0"/>
              <a:t>- the form control to choose a file and upload to server.</a:t>
            </a:r>
            <a:endParaRPr lang="en-MY" sz="2800" dirty="0"/>
          </a:p>
        </p:txBody>
      </p:sp>
      <p:sp>
        <p:nvSpPr>
          <p:cNvPr id="4" name="Date Placeholder 3">
            <a:extLst>
              <a:ext uri="{FF2B5EF4-FFF2-40B4-BE49-F238E27FC236}">
                <a16:creationId xmlns:a16="http://schemas.microsoft.com/office/drawing/2014/main" id="{B387E597-5DFE-4770-B1BE-D2525F7E82E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F137382-C5ED-404F-8063-4A05497B3BB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232A1-40A7-4B36-8B37-23064B028B68}"/>
              </a:ext>
            </a:extLst>
          </p:cNvPr>
          <p:cNvSpPr>
            <a:spLocks noGrp="1"/>
          </p:cNvSpPr>
          <p:nvPr>
            <p:ph type="sldNum" sz="quarter" idx="12"/>
          </p:nvPr>
        </p:nvSpPr>
        <p:spPr/>
        <p:txBody>
          <a:bodyPr/>
          <a:lstStyle/>
          <a:p>
            <a:fld id="{4FAB73BC-B049-4115-A692-8D63A059BFB8}" type="slidenum">
              <a:rPr lang="en-US" smtClean="0"/>
              <a:t>137</a:t>
            </a:fld>
            <a:endParaRPr lang="en-US" dirty="0"/>
          </a:p>
        </p:txBody>
      </p:sp>
      <p:pic>
        <p:nvPicPr>
          <p:cNvPr id="7" name="Picture 6">
            <a:extLst>
              <a:ext uri="{FF2B5EF4-FFF2-40B4-BE49-F238E27FC236}">
                <a16:creationId xmlns:a16="http://schemas.microsoft.com/office/drawing/2014/main" id="{ED5C643F-2B26-4279-AB6B-DF229249D201}"/>
              </a:ext>
            </a:extLst>
          </p:cNvPr>
          <p:cNvPicPr>
            <a:picLocks noChangeAspect="1"/>
          </p:cNvPicPr>
          <p:nvPr/>
        </p:nvPicPr>
        <p:blipFill rotWithShape="1">
          <a:blip r:embed="rId2"/>
          <a:srcRect l="1145" t="10746" r="5492" b="32456"/>
          <a:stretch/>
        </p:blipFill>
        <p:spPr>
          <a:xfrm>
            <a:off x="2936929" y="1394499"/>
            <a:ext cx="6919993" cy="2856327"/>
          </a:xfrm>
          <a:prstGeom prst="rect">
            <a:avLst/>
          </a:prstGeom>
        </p:spPr>
      </p:pic>
    </p:spTree>
    <p:extLst>
      <p:ext uri="{BB962C8B-B14F-4D97-AF65-F5344CB8AC3E}">
        <p14:creationId xmlns:p14="http://schemas.microsoft.com/office/powerpoint/2010/main" val="4326460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138</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203160" y="361288"/>
            <a:ext cx="7158976" cy="6212535"/>
          </a:xfrm>
          <a:prstGeom prst="rect">
            <a:avLst/>
          </a:prstGeom>
        </p:spPr>
      </p:pic>
    </p:spTree>
    <p:extLst>
      <p:ext uri="{BB962C8B-B14F-4D97-AF65-F5344CB8AC3E}">
        <p14:creationId xmlns:p14="http://schemas.microsoft.com/office/powerpoint/2010/main" val="27378384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139</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B478DD5E-4A13-4406-8F07-2B8195C7E231}"/>
              </a:ext>
            </a:extLst>
          </p:cNvPr>
          <p:cNvPicPr>
            <a:picLocks noChangeAspect="1"/>
          </p:cNvPicPr>
          <p:nvPr/>
        </p:nvPicPr>
        <p:blipFill rotWithShape="1">
          <a:blip r:embed="rId3"/>
          <a:srcRect t="4972" r="12574" b="6345"/>
          <a:stretch/>
        </p:blipFill>
        <p:spPr>
          <a:xfrm>
            <a:off x="3015811" y="1627322"/>
            <a:ext cx="9167116" cy="5230677"/>
          </a:xfrm>
          <a:prstGeom prst="rect">
            <a:avLst/>
          </a:prstGeom>
        </p:spPr>
      </p:pic>
    </p:spTree>
    <p:extLst>
      <p:ext uri="{BB962C8B-B14F-4D97-AF65-F5344CB8AC3E}">
        <p14:creationId xmlns:p14="http://schemas.microsoft.com/office/powerpoint/2010/main" val="2018554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3421-FEB8-44E1-81D3-9DC01B666FF4}"/>
              </a:ext>
            </a:extLst>
          </p:cNvPr>
          <p:cNvSpPr>
            <a:spLocks noGrp="1"/>
          </p:cNvSpPr>
          <p:nvPr>
            <p:ph type="title"/>
          </p:nvPr>
        </p:nvSpPr>
        <p:spPr/>
        <p:txBody>
          <a:bodyPr/>
          <a:lstStyle/>
          <a:p>
            <a:r>
              <a:rPr lang="en-MY" dirty="0"/>
              <a:t>Typical HTML CODE</a:t>
            </a:r>
          </a:p>
        </p:txBody>
      </p:sp>
      <p:sp>
        <p:nvSpPr>
          <p:cNvPr id="3" name="Content Placeholder 2">
            <a:extLst>
              <a:ext uri="{FF2B5EF4-FFF2-40B4-BE49-F238E27FC236}">
                <a16:creationId xmlns:a16="http://schemas.microsoft.com/office/drawing/2014/main" id="{7B6B01CF-50C1-484A-BE45-F216B551D19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027A642-1ADB-4477-8EB6-EC1060AF3CA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811D83E-1C65-44D4-A274-3F09F99AC9D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B93B8BE-70D2-418C-9B34-A54E4106E3F8}"/>
              </a:ext>
            </a:extLst>
          </p:cNvPr>
          <p:cNvSpPr>
            <a:spLocks noGrp="1"/>
          </p:cNvSpPr>
          <p:nvPr>
            <p:ph type="sldNum" sz="quarter" idx="12"/>
          </p:nvPr>
        </p:nvSpPr>
        <p:spPr/>
        <p:txBody>
          <a:bodyPr/>
          <a:lstStyle/>
          <a:p>
            <a:fld id="{4FAB73BC-B049-4115-A692-8D63A059BFB8}" type="slidenum">
              <a:rPr lang="en-US" smtClean="0"/>
              <a:t>14</a:t>
            </a:fld>
            <a:endParaRPr lang="en-US" dirty="0"/>
          </a:p>
        </p:txBody>
      </p:sp>
      <p:pic>
        <p:nvPicPr>
          <p:cNvPr id="7" name="Picture 6">
            <a:extLst>
              <a:ext uri="{FF2B5EF4-FFF2-40B4-BE49-F238E27FC236}">
                <a16:creationId xmlns:a16="http://schemas.microsoft.com/office/drawing/2014/main" id="{AA8CA2D0-BEB6-45C1-BF80-F0C69CC2E704}"/>
              </a:ext>
            </a:extLst>
          </p:cNvPr>
          <p:cNvPicPr>
            <a:picLocks noChangeAspect="1"/>
          </p:cNvPicPr>
          <p:nvPr/>
        </p:nvPicPr>
        <p:blipFill>
          <a:blip r:embed="rId2"/>
          <a:stretch>
            <a:fillRect/>
          </a:stretch>
        </p:blipFill>
        <p:spPr>
          <a:xfrm>
            <a:off x="2817925" y="1362833"/>
            <a:ext cx="5964743" cy="5425146"/>
          </a:xfrm>
          <a:prstGeom prst="rect">
            <a:avLst/>
          </a:prstGeom>
        </p:spPr>
      </p:pic>
    </p:spTree>
    <p:extLst>
      <p:ext uri="{BB962C8B-B14F-4D97-AF65-F5344CB8AC3E}">
        <p14:creationId xmlns:p14="http://schemas.microsoft.com/office/powerpoint/2010/main" val="262143714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140</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9" name="Picture 8">
            <a:extLst>
              <a:ext uri="{FF2B5EF4-FFF2-40B4-BE49-F238E27FC236}">
                <a16:creationId xmlns:a16="http://schemas.microsoft.com/office/drawing/2014/main" id="{5898F282-5901-43BE-A1B5-3F278FF8451A}"/>
              </a:ext>
            </a:extLst>
          </p:cNvPr>
          <p:cNvPicPr>
            <a:picLocks noChangeAspect="1"/>
          </p:cNvPicPr>
          <p:nvPr/>
        </p:nvPicPr>
        <p:blipFill rotWithShape="1">
          <a:blip r:embed="rId3"/>
          <a:srcRect t="5310" r="7203" b="50000"/>
          <a:stretch/>
        </p:blipFill>
        <p:spPr>
          <a:xfrm>
            <a:off x="650929" y="2860452"/>
            <a:ext cx="11313763" cy="3064790"/>
          </a:xfrm>
          <a:prstGeom prst="rect">
            <a:avLst/>
          </a:prstGeom>
        </p:spPr>
      </p:pic>
    </p:spTree>
    <p:extLst>
      <p:ext uri="{BB962C8B-B14F-4D97-AF65-F5344CB8AC3E}">
        <p14:creationId xmlns:p14="http://schemas.microsoft.com/office/powerpoint/2010/main" val="31668996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141</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10" name="Picture 9">
            <a:extLst>
              <a:ext uri="{FF2B5EF4-FFF2-40B4-BE49-F238E27FC236}">
                <a16:creationId xmlns:a16="http://schemas.microsoft.com/office/drawing/2014/main" id="{A412CDDE-EA86-4B3B-816A-E658CF8B343E}"/>
              </a:ext>
            </a:extLst>
          </p:cNvPr>
          <p:cNvPicPr>
            <a:picLocks noChangeAspect="1"/>
          </p:cNvPicPr>
          <p:nvPr/>
        </p:nvPicPr>
        <p:blipFill rotWithShape="1">
          <a:blip r:embed="rId3"/>
          <a:srcRect t="8149" b="7618"/>
          <a:stretch/>
        </p:blipFill>
        <p:spPr>
          <a:xfrm>
            <a:off x="1119624" y="1611824"/>
            <a:ext cx="11072375" cy="5246176"/>
          </a:xfrm>
          <a:prstGeom prst="rect">
            <a:avLst/>
          </a:prstGeom>
        </p:spPr>
      </p:pic>
    </p:spTree>
    <p:extLst>
      <p:ext uri="{BB962C8B-B14F-4D97-AF65-F5344CB8AC3E}">
        <p14:creationId xmlns:p14="http://schemas.microsoft.com/office/powerpoint/2010/main" val="5005939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142</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048177" y="322732"/>
            <a:ext cx="7158976" cy="6212535"/>
          </a:xfrm>
          <a:prstGeom prst="rect">
            <a:avLst/>
          </a:prstGeom>
        </p:spPr>
      </p:pic>
    </p:spTree>
    <p:extLst>
      <p:ext uri="{BB962C8B-B14F-4D97-AF65-F5344CB8AC3E}">
        <p14:creationId xmlns:p14="http://schemas.microsoft.com/office/powerpoint/2010/main" val="30745669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9129D9F-532D-4AE7-A5A1-B41A908613CC}"/>
              </a:ext>
            </a:extLst>
          </p:cNvPr>
          <p:cNvPicPr>
            <a:picLocks noChangeAspect="1"/>
          </p:cNvPicPr>
          <p:nvPr/>
        </p:nvPicPr>
        <p:blipFill>
          <a:blip r:embed="rId2"/>
          <a:stretch>
            <a:fillRect/>
          </a:stretch>
        </p:blipFill>
        <p:spPr>
          <a:xfrm>
            <a:off x="-5021" y="0"/>
            <a:ext cx="12197021" cy="6855177"/>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2" y="5299183"/>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youtube logo">
            <a:extLst>
              <a:ext uri="{FF2B5EF4-FFF2-40B4-BE49-F238E27FC236}">
                <a16:creationId xmlns:a16="http://schemas.microsoft.com/office/drawing/2014/main" id="{3517679F-5950-4A12-B204-22DA916139E5}"/>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44432" y="2156776"/>
            <a:ext cx="2612270" cy="1604025"/>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a:extLst>
              <a:ext uri="{FF2B5EF4-FFF2-40B4-BE49-F238E27FC236}">
                <a16:creationId xmlns:a16="http://schemas.microsoft.com/office/drawing/2014/main" id="{EA6A7D83-F6BA-46D3-A60B-DFBF1E081216}"/>
              </a:ext>
            </a:extLst>
          </p:cNvPr>
          <p:cNvSpPr>
            <a:spLocks noGrp="1"/>
          </p:cNvSpPr>
          <p:nvPr>
            <p:ph type="ctrTitle"/>
          </p:nvPr>
        </p:nvSpPr>
        <p:spPr>
          <a:xfrm>
            <a:off x="726268" y="767519"/>
            <a:ext cx="11247120" cy="1739347"/>
          </a:xfrm>
        </p:spPr>
        <p:txBody>
          <a:bodyPr>
            <a:normAutofit fontScale="90000"/>
          </a:bodyPr>
          <a:lstStyle/>
          <a:p>
            <a:pPr algn="r"/>
            <a:r>
              <a:rPr lang="en-US" b="1" dirty="0"/>
              <a:t>T11 </a:t>
            </a:r>
            <a:r>
              <a:rPr lang="en-MY" b="1" i="1" dirty="0">
                <a:solidFill>
                  <a:srgbClr val="FFFF00"/>
                </a:solidFill>
              </a:rPr>
              <a:t>php </a:t>
            </a:r>
            <a:r>
              <a:rPr lang="en-MY" b="1" dirty="0">
                <a:solidFill>
                  <a:srgbClr val="FFFF00"/>
                </a:solidFill>
              </a:rPr>
              <a:t>OOP</a:t>
            </a:r>
            <a:br>
              <a:rPr lang="en-US" dirty="0"/>
            </a:br>
            <a:r>
              <a:rPr lang="en-US" sz="4900" dirty="0"/>
              <a:t>(PENGATURCARAAN BERASASKAN </a:t>
            </a:r>
            <a:br>
              <a:rPr lang="en-US" sz="4900" dirty="0"/>
            </a:br>
            <a:r>
              <a:rPr lang="en-US" sz="4900" dirty="0"/>
              <a:t>OBJEK)</a:t>
            </a:r>
            <a:br>
              <a:rPr lang="en-US" dirty="0"/>
            </a:br>
            <a:endParaRPr lang="en-MY" dirty="0"/>
          </a:p>
        </p:txBody>
      </p:sp>
    </p:spTree>
    <p:extLst>
      <p:ext uri="{BB962C8B-B14F-4D97-AF65-F5344CB8AC3E}">
        <p14:creationId xmlns:p14="http://schemas.microsoft.com/office/powerpoint/2010/main" val="7018891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525B1-AFBA-4323-8289-F808F56AB091}"/>
              </a:ext>
            </a:extLst>
          </p:cNvPr>
          <p:cNvSpPr>
            <a:spLocks noGrp="1"/>
          </p:cNvSpPr>
          <p:nvPr>
            <p:ph type="title"/>
          </p:nvPr>
        </p:nvSpPr>
        <p:spPr/>
        <p:txBody>
          <a:bodyPr/>
          <a:lstStyle/>
          <a:p>
            <a:r>
              <a:rPr lang="en-MY" dirty="0"/>
              <a:t>OOP</a:t>
            </a:r>
          </a:p>
        </p:txBody>
      </p:sp>
      <p:sp>
        <p:nvSpPr>
          <p:cNvPr id="3" name="Content Placeholder 2">
            <a:extLst>
              <a:ext uri="{FF2B5EF4-FFF2-40B4-BE49-F238E27FC236}">
                <a16:creationId xmlns:a16="http://schemas.microsoft.com/office/drawing/2014/main" id="{AAA25A61-AED4-48E1-9352-9E91E8F0AB2B}"/>
              </a:ext>
            </a:extLst>
          </p:cNvPr>
          <p:cNvSpPr>
            <a:spLocks noGrp="1"/>
          </p:cNvSpPr>
          <p:nvPr>
            <p:ph idx="1"/>
          </p:nvPr>
        </p:nvSpPr>
        <p:spPr>
          <a:xfrm>
            <a:off x="1202919" y="1851660"/>
            <a:ext cx="9784080" cy="4366260"/>
          </a:xfrm>
        </p:spPr>
        <p:txBody>
          <a:bodyPr>
            <a:normAutofit/>
          </a:bodyPr>
          <a:lstStyle/>
          <a:p>
            <a:pPr algn="just"/>
            <a:r>
              <a:rPr lang="en-MY" sz="2800" dirty="0"/>
              <a:t>Object Oriented Programming - </a:t>
            </a:r>
            <a:r>
              <a:rPr lang="en-US" sz="2800" dirty="0"/>
              <a:t>We can imagine our surroundings are full of objects cars, trees, houses, etc. Same way there is object oriented programming concepts which assume everything as an object and </a:t>
            </a:r>
            <a:r>
              <a:rPr lang="en-US" sz="2800" dirty="0">
                <a:solidFill>
                  <a:srgbClr val="FFFF00"/>
                </a:solidFill>
              </a:rPr>
              <a:t>implement a software/system parts using different objects</a:t>
            </a:r>
            <a:r>
              <a:rPr lang="en-US" sz="2800" dirty="0"/>
              <a:t>.</a:t>
            </a:r>
          </a:p>
          <a:p>
            <a:pPr algn="just"/>
            <a:r>
              <a:rPr lang="en-US" sz="2800" dirty="0"/>
              <a:t>w3schools</a:t>
            </a:r>
            <a:endParaRPr lang="en-MY" sz="2800" dirty="0"/>
          </a:p>
        </p:txBody>
      </p:sp>
      <p:pic>
        <p:nvPicPr>
          <p:cNvPr id="4" name="Picture 3">
            <a:extLst>
              <a:ext uri="{FF2B5EF4-FFF2-40B4-BE49-F238E27FC236}">
                <a16:creationId xmlns:a16="http://schemas.microsoft.com/office/drawing/2014/main" id="{2D1CA579-098A-4BC3-BCD4-6916709D0403}"/>
              </a:ext>
            </a:extLst>
          </p:cNvPr>
          <p:cNvPicPr>
            <a:picLocks noChangeAspect="1"/>
          </p:cNvPicPr>
          <p:nvPr/>
        </p:nvPicPr>
        <p:blipFill>
          <a:blip r:embed="rId2"/>
          <a:stretch>
            <a:fillRect/>
          </a:stretch>
        </p:blipFill>
        <p:spPr>
          <a:xfrm>
            <a:off x="1050736" y="3818136"/>
            <a:ext cx="11119863" cy="2948940"/>
          </a:xfrm>
          <a:prstGeom prst="rect">
            <a:avLst/>
          </a:prstGeom>
          <a:effectLst>
            <a:outerShdw blurRad="50800" dist="38100" dir="13500000" algn="br" rotWithShape="0">
              <a:prstClr val="black">
                <a:alpha val="40000"/>
              </a:prstClr>
            </a:outerShdw>
          </a:effectLst>
        </p:spPr>
      </p:pic>
      <p:pic>
        <p:nvPicPr>
          <p:cNvPr id="3074" name="Picture 2" descr="Image result for blue print of car">
            <a:extLst>
              <a:ext uri="{FF2B5EF4-FFF2-40B4-BE49-F238E27FC236}">
                <a16:creationId xmlns:a16="http://schemas.microsoft.com/office/drawing/2014/main" id="{D1E440A1-91EC-4287-8CEA-AC66C074E2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66" b="32112"/>
          <a:stretch/>
        </p:blipFill>
        <p:spPr bwMode="auto">
          <a:xfrm>
            <a:off x="0" y="4526845"/>
            <a:ext cx="3590479" cy="21567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rs">
            <a:extLst>
              <a:ext uri="{FF2B5EF4-FFF2-40B4-BE49-F238E27FC236}">
                <a16:creationId xmlns:a16="http://schemas.microsoft.com/office/drawing/2014/main" id="{A0FE5743-7C6E-476A-B191-F741ACCD3C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38" t="21555" r="9884" b="18111"/>
          <a:stretch/>
        </p:blipFill>
        <p:spPr bwMode="auto">
          <a:xfrm>
            <a:off x="6776423" y="4064690"/>
            <a:ext cx="1667739" cy="789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9348BAE-F970-4745-B7B9-C5352190EE25}"/>
              </a:ext>
            </a:extLst>
          </p:cNvPr>
          <p:cNvPicPr>
            <a:picLocks noChangeAspect="1"/>
          </p:cNvPicPr>
          <p:nvPr/>
        </p:nvPicPr>
        <p:blipFill>
          <a:blip r:embed="rId5"/>
          <a:stretch>
            <a:fillRect/>
          </a:stretch>
        </p:blipFill>
        <p:spPr>
          <a:xfrm>
            <a:off x="9803399" y="4566537"/>
            <a:ext cx="2367200" cy="1291612"/>
          </a:xfrm>
          <a:prstGeom prst="rect">
            <a:avLst/>
          </a:prstGeom>
        </p:spPr>
      </p:pic>
      <p:pic>
        <p:nvPicPr>
          <p:cNvPr id="6" name="Picture 5">
            <a:extLst>
              <a:ext uri="{FF2B5EF4-FFF2-40B4-BE49-F238E27FC236}">
                <a16:creationId xmlns:a16="http://schemas.microsoft.com/office/drawing/2014/main" id="{04F0ACC7-4550-41F9-8D5B-BD6C40D24753}"/>
              </a:ext>
            </a:extLst>
          </p:cNvPr>
          <p:cNvPicPr>
            <a:picLocks noChangeAspect="1"/>
          </p:cNvPicPr>
          <p:nvPr/>
        </p:nvPicPr>
        <p:blipFill>
          <a:blip r:embed="rId6"/>
          <a:stretch>
            <a:fillRect/>
          </a:stretch>
        </p:blipFill>
        <p:spPr>
          <a:xfrm>
            <a:off x="6972300" y="5403462"/>
            <a:ext cx="1767434" cy="1256575"/>
          </a:xfrm>
          <a:prstGeom prst="rect">
            <a:avLst/>
          </a:prstGeom>
        </p:spPr>
      </p:pic>
    </p:spTree>
    <p:extLst>
      <p:ext uri="{BB962C8B-B14F-4D97-AF65-F5344CB8AC3E}">
        <p14:creationId xmlns:p14="http://schemas.microsoft.com/office/powerpoint/2010/main" val="25070849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F509-4762-4E8A-9041-E2441794AC61}"/>
              </a:ext>
            </a:extLst>
          </p:cNvPr>
          <p:cNvSpPr>
            <a:spLocks noGrp="1"/>
          </p:cNvSpPr>
          <p:nvPr>
            <p:ph type="title"/>
          </p:nvPr>
        </p:nvSpPr>
        <p:spPr/>
        <p:txBody>
          <a:bodyPr/>
          <a:lstStyle/>
          <a:p>
            <a:r>
              <a:rPr lang="en-MY" dirty="0"/>
              <a:t>FUNCTION IN PHP</a:t>
            </a:r>
          </a:p>
        </p:txBody>
      </p:sp>
      <p:sp>
        <p:nvSpPr>
          <p:cNvPr id="3" name="Content Placeholder 2">
            <a:extLst>
              <a:ext uri="{FF2B5EF4-FFF2-40B4-BE49-F238E27FC236}">
                <a16:creationId xmlns:a16="http://schemas.microsoft.com/office/drawing/2014/main" id="{6BC75C7B-5FDF-4AD4-A4D7-C724187101ED}"/>
              </a:ext>
            </a:extLst>
          </p:cNvPr>
          <p:cNvSpPr>
            <a:spLocks noGrp="1"/>
          </p:cNvSpPr>
          <p:nvPr>
            <p:ph idx="1"/>
          </p:nvPr>
        </p:nvSpPr>
        <p:spPr>
          <a:xfrm>
            <a:off x="360356" y="2043111"/>
            <a:ext cx="5319801" cy="1790367"/>
          </a:xfrm>
        </p:spPr>
        <p:txBody>
          <a:bodyPr/>
          <a:lstStyle/>
          <a:p>
            <a:r>
              <a:rPr lang="en-US" dirty="0"/>
              <a:t>A function is a block of statements that can be used repeatedly in a program.</a:t>
            </a:r>
          </a:p>
          <a:p>
            <a:r>
              <a:rPr lang="en-US" dirty="0"/>
              <a:t>Without arguments.</a:t>
            </a:r>
          </a:p>
          <a:p>
            <a:r>
              <a:rPr lang="en-US" dirty="0"/>
              <a:t>With arguments.</a:t>
            </a:r>
            <a:endParaRPr lang="en-MY" dirty="0"/>
          </a:p>
        </p:txBody>
      </p:sp>
      <p:sp>
        <p:nvSpPr>
          <p:cNvPr id="4" name="Date Placeholder 3">
            <a:extLst>
              <a:ext uri="{FF2B5EF4-FFF2-40B4-BE49-F238E27FC236}">
                <a16:creationId xmlns:a16="http://schemas.microsoft.com/office/drawing/2014/main" id="{8B185D8F-6810-4BA9-87B2-5318DE401D3C}"/>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9247850-58A6-45F6-974B-90CE37DF19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3EA51C9-9A1E-4318-B372-53D0D8F2B9F1}"/>
              </a:ext>
            </a:extLst>
          </p:cNvPr>
          <p:cNvSpPr>
            <a:spLocks noGrp="1"/>
          </p:cNvSpPr>
          <p:nvPr>
            <p:ph type="sldNum" sz="quarter" idx="12"/>
          </p:nvPr>
        </p:nvSpPr>
        <p:spPr/>
        <p:txBody>
          <a:bodyPr/>
          <a:lstStyle/>
          <a:p>
            <a:fld id="{4FAB73BC-B049-4115-A692-8D63A059BFB8}" type="slidenum">
              <a:rPr lang="en-US" smtClean="0"/>
              <a:t>145</a:t>
            </a:fld>
            <a:endParaRPr lang="en-US" dirty="0"/>
          </a:p>
        </p:txBody>
      </p:sp>
      <p:pic>
        <p:nvPicPr>
          <p:cNvPr id="7" name="Picture 6">
            <a:extLst>
              <a:ext uri="{FF2B5EF4-FFF2-40B4-BE49-F238E27FC236}">
                <a16:creationId xmlns:a16="http://schemas.microsoft.com/office/drawing/2014/main" id="{D8F24971-493D-4B34-A516-282535E0B220}"/>
              </a:ext>
            </a:extLst>
          </p:cNvPr>
          <p:cNvPicPr>
            <a:picLocks noChangeAspect="1"/>
          </p:cNvPicPr>
          <p:nvPr/>
        </p:nvPicPr>
        <p:blipFill>
          <a:blip r:embed="rId2"/>
          <a:stretch>
            <a:fillRect/>
          </a:stretch>
        </p:blipFill>
        <p:spPr>
          <a:xfrm>
            <a:off x="7277031" y="449982"/>
            <a:ext cx="4610100" cy="2409825"/>
          </a:xfrm>
          <a:prstGeom prst="rect">
            <a:avLst/>
          </a:prstGeom>
        </p:spPr>
      </p:pic>
      <p:pic>
        <p:nvPicPr>
          <p:cNvPr id="8" name="Picture 7">
            <a:extLst>
              <a:ext uri="{FF2B5EF4-FFF2-40B4-BE49-F238E27FC236}">
                <a16:creationId xmlns:a16="http://schemas.microsoft.com/office/drawing/2014/main" id="{105EAE90-FDC8-4D00-A01D-7443BF58F28E}"/>
              </a:ext>
            </a:extLst>
          </p:cNvPr>
          <p:cNvPicPr>
            <a:picLocks noChangeAspect="1"/>
          </p:cNvPicPr>
          <p:nvPr/>
        </p:nvPicPr>
        <p:blipFill>
          <a:blip r:embed="rId3"/>
          <a:stretch>
            <a:fillRect/>
          </a:stretch>
        </p:blipFill>
        <p:spPr>
          <a:xfrm>
            <a:off x="486504" y="3970972"/>
            <a:ext cx="6668627" cy="1705928"/>
          </a:xfrm>
          <a:prstGeom prst="rect">
            <a:avLst/>
          </a:prstGeom>
        </p:spPr>
      </p:pic>
      <p:pic>
        <p:nvPicPr>
          <p:cNvPr id="9" name="Picture 8">
            <a:extLst>
              <a:ext uri="{FF2B5EF4-FFF2-40B4-BE49-F238E27FC236}">
                <a16:creationId xmlns:a16="http://schemas.microsoft.com/office/drawing/2014/main" id="{8C13D109-A945-4D48-B34E-A2DC165CEF92}"/>
              </a:ext>
            </a:extLst>
          </p:cNvPr>
          <p:cNvPicPr>
            <a:picLocks noChangeAspect="1"/>
          </p:cNvPicPr>
          <p:nvPr/>
        </p:nvPicPr>
        <p:blipFill>
          <a:blip r:embed="rId4"/>
          <a:stretch>
            <a:fillRect/>
          </a:stretch>
        </p:blipFill>
        <p:spPr>
          <a:xfrm>
            <a:off x="7297897" y="3147060"/>
            <a:ext cx="4594859" cy="3634739"/>
          </a:xfrm>
          <a:prstGeom prst="rect">
            <a:avLst/>
          </a:prstGeom>
        </p:spPr>
      </p:pic>
    </p:spTree>
    <p:extLst>
      <p:ext uri="{BB962C8B-B14F-4D97-AF65-F5344CB8AC3E}">
        <p14:creationId xmlns:p14="http://schemas.microsoft.com/office/powerpoint/2010/main" val="36187259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7AC2-9B30-4565-A032-721F4385AD83}"/>
              </a:ext>
            </a:extLst>
          </p:cNvPr>
          <p:cNvSpPr>
            <a:spLocks noGrp="1"/>
          </p:cNvSpPr>
          <p:nvPr>
            <p:ph type="title"/>
          </p:nvPr>
        </p:nvSpPr>
        <p:spPr/>
        <p:txBody>
          <a:bodyPr/>
          <a:lstStyle/>
          <a:p>
            <a:r>
              <a:rPr lang="en-MY" dirty="0"/>
              <a:t>MODULAR PHP FUNCTION</a:t>
            </a:r>
          </a:p>
        </p:txBody>
      </p:sp>
      <p:graphicFrame>
        <p:nvGraphicFramePr>
          <p:cNvPr id="7" name="Content Placeholder 6">
            <a:extLst>
              <a:ext uri="{FF2B5EF4-FFF2-40B4-BE49-F238E27FC236}">
                <a16:creationId xmlns:a16="http://schemas.microsoft.com/office/drawing/2014/main" id="{B9344A8F-453A-4948-9489-4DF61F4FD5F6}"/>
              </a:ext>
            </a:extLst>
          </p:cNvPr>
          <p:cNvGraphicFramePr>
            <a:graphicFrameLocks noGrp="1"/>
          </p:cNvGraphicFramePr>
          <p:nvPr>
            <p:ph idx="1"/>
            <p:extLst>
              <p:ext uri="{D42A27DB-BD31-4B8C-83A1-F6EECF244321}">
                <p14:modId xmlns:p14="http://schemas.microsoft.com/office/powerpoint/2010/main" val="2333808330"/>
              </p:ext>
            </p:extLst>
          </p:nvPr>
        </p:nvGraphicFramePr>
        <p:xfrm>
          <a:off x="1203325" y="2011363"/>
          <a:ext cx="9783763" cy="4206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95D5D6D0-3ED9-4355-87A9-D4047D04AED6}"/>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BCBD911F-B764-4AF3-9EB9-F92DB30E454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A7AEDDD-AF3A-436A-874B-52CA6260DB4E}"/>
              </a:ext>
            </a:extLst>
          </p:cNvPr>
          <p:cNvSpPr>
            <a:spLocks noGrp="1"/>
          </p:cNvSpPr>
          <p:nvPr>
            <p:ph type="sldNum" sz="quarter" idx="12"/>
          </p:nvPr>
        </p:nvSpPr>
        <p:spPr/>
        <p:txBody>
          <a:bodyPr/>
          <a:lstStyle/>
          <a:p>
            <a:fld id="{4FAB73BC-B049-4115-A692-8D63A059BFB8}" type="slidenum">
              <a:rPr lang="en-US" smtClean="0"/>
              <a:t>146</a:t>
            </a:fld>
            <a:endParaRPr lang="en-US" dirty="0"/>
          </a:p>
        </p:txBody>
      </p:sp>
    </p:spTree>
    <p:extLst>
      <p:ext uri="{BB962C8B-B14F-4D97-AF65-F5344CB8AC3E}">
        <p14:creationId xmlns:p14="http://schemas.microsoft.com/office/powerpoint/2010/main" val="39216626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5BA68-C16E-426C-B624-C8825CDAC876}"/>
              </a:ext>
            </a:extLst>
          </p:cNvPr>
          <p:cNvSpPr>
            <a:spLocks noGrp="1"/>
          </p:cNvSpPr>
          <p:nvPr>
            <p:ph idx="1"/>
          </p:nvPr>
        </p:nvSpPr>
        <p:spPr>
          <a:xfrm>
            <a:off x="1202919" y="2011680"/>
            <a:ext cx="6859041" cy="4206240"/>
          </a:xfrm>
        </p:spPr>
        <p:txBody>
          <a:bodyPr>
            <a:normAutofit fontScale="92500" lnSpcReduction="20000"/>
          </a:bodyPr>
          <a:lstStyle/>
          <a:p>
            <a:r>
              <a:rPr lang="en-US" sz="3600" b="1" dirty="0">
                <a:solidFill>
                  <a:srgbClr val="FFFF00"/>
                </a:solidFill>
              </a:rPr>
              <a:t>Classes</a:t>
            </a:r>
            <a:r>
              <a:rPr lang="en-US" sz="3600" dirty="0"/>
              <a:t> and </a:t>
            </a:r>
            <a:r>
              <a:rPr lang="en-US" sz="3600" b="1" dirty="0">
                <a:solidFill>
                  <a:srgbClr val="FFFF00"/>
                </a:solidFill>
              </a:rPr>
              <a:t>objects</a:t>
            </a:r>
            <a:r>
              <a:rPr lang="en-US" sz="3600" dirty="0"/>
              <a:t> are the two main aspects of object-oriented programming.</a:t>
            </a:r>
            <a:endParaRPr lang="en-MY" sz="3200" dirty="0"/>
          </a:p>
          <a:p>
            <a:r>
              <a:rPr lang="en-MY" sz="3200" dirty="0"/>
              <a:t>Class</a:t>
            </a:r>
          </a:p>
          <a:p>
            <a:r>
              <a:rPr lang="en-MY" sz="3200" dirty="0"/>
              <a:t>Method/function</a:t>
            </a:r>
          </a:p>
          <a:p>
            <a:r>
              <a:rPr lang="en-MY" sz="3200" dirty="0"/>
              <a:t>Object call</a:t>
            </a:r>
          </a:p>
          <a:p>
            <a:r>
              <a:rPr lang="en-MY" sz="3200" dirty="0"/>
              <a:t>Constructor</a:t>
            </a:r>
          </a:p>
          <a:p>
            <a:r>
              <a:rPr lang="en-MY" sz="3200" dirty="0"/>
              <a:t>Static method/property</a:t>
            </a:r>
          </a:p>
          <a:p>
            <a:r>
              <a:rPr lang="en-MY" sz="3200" dirty="0"/>
              <a:t>Inheritance</a:t>
            </a:r>
          </a:p>
          <a:p>
            <a:endParaRPr lang="en-MY" sz="3200" dirty="0"/>
          </a:p>
        </p:txBody>
      </p:sp>
      <p:graphicFrame>
        <p:nvGraphicFramePr>
          <p:cNvPr id="4" name="Diagram 3">
            <a:extLst>
              <a:ext uri="{FF2B5EF4-FFF2-40B4-BE49-F238E27FC236}">
                <a16:creationId xmlns:a16="http://schemas.microsoft.com/office/drawing/2014/main" id="{63AFAA9C-8246-4EFB-87FF-16766304A17D}"/>
              </a:ext>
            </a:extLst>
          </p:cNvPr>
          <p:cNvGraphicFramePr/>
          <p:nvPr>
            <p:extLst>
              <p:ext uri="{D42A27DB-BD31-4B8C-83A1-F6EECF244321}">
                <p14:modId xmlns:p14="http://schemas.microsoft.com/office/powerpoint/2010/main" val="620353483"/>
              </p:ext>
            </p:extLst>
          </p:nvPr>
        </p:nvGraphicFramePr>
        <p:xfrm>
          <a:off x="4622800" y="398476"/>
          <a:ext cx="731012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5518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a:t>
            </a:r>
          </a:p>
        </p:txBody>
      </p:sp>
      <p:pic>
        <p:nvPicPr>
          <p:cNvPr id="4" name="Content Placeholder 3">
            <a:extLst>
              <a:ext uri="{FF2B5EF4-FFF2-40B4-BE49-F238E27FC236}">
                <a16:creationId xmlns:a16="http://schemas.microsoft.com/office/drawing/2014/main" id="{4920CC6D-9F58-4DE0-822C-647384720C3F}"/>
              </a:ext>
            </a:extLst>
          </p:cNvPr>
          <p:cNvPicPr>
            <a:picLocks noGrp="1" noChangeAspect="1"/>
          </p:cNvPicPr>
          <p:nvPr>
            <p:ph idx="1"/>
          </p:nvPr>
        </p:nvPicPr>
        <p:blipFill>
          <a:blip r:embed="rId2"/>
          <a:stretch>
            <a:fillRect/>
          </a:stretch>
        </p:blipFill>
        <p:spPr>
          <a:xfrm>
            <a:off x="2689229" y="2083325"/>
            <a:ext cx="6354031" cy="3738609"/>
          </a:xfrm>
          <a:prstGeom prst="rect">
            <a:avLst/>
          </a:prstGeom>
        </p:spPr>
      </p:pic>
      <p:sp>
        <p:nvSpPr>
          <p:cNvPr id="5" name="Arrow: Striped Right 4">
            <a:extLst>
              <a:ext uri="{FF2B5EF4-FFF2-40B4-BE49-F238E27FC236}">
                <a16:creationId xmlns:a16="http://schemas.microsoft.com/office/drawing/2014/main" id="{9368370A-F20E-44F8-BC44-1DFE8383D939}"/>
              </a:ext>
            </a:extLst>
          </p:cNvPr>
          <p:cNvSpPr/>
          <p:nvPr/>
        </p:nvSpPr>
        <p:spPr>
          <a:xfrm rot="10800000" flipH="1">
            <a:off x="1584959" y="2598420"/>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276076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CLASS Method</a:t>
            </a:r>
          </a:p>
        </p:txBody>
      </p:sp>
      <p:sp>
        <p:nvSpPr>
          <p:cNvPr id="5" name="Text Placeholder 4">
            <a:extLst>
              <a:ext uri="{FF2B5EF4-FFF2-40B4-BE49-F238E27FC236}">
                <a16:creationId xmlns:a16="http://schemas.microsoft.com/office/drawing/2014/main" id="{604A70AC-67C2-48AD-A3BC-F94634413134}"/>
              </a:ext>
            </a:extLst>
          </p:cNvPr>
          <p:cNvSpPr>
            <a:spLocks noGrp="1"/>
          </p:cNvSpPr>
          <p:nvPr>
            <p:ph type="body" idx="1"/>
          </p:nvPr>
        </p:nvSpPr>
        <p:spPr/>
        <p:txBody>
          <a:bodyPr/>
          <a:lstStyle/>
          <a:p>
            <a:endParaRPr lang="en-MY"/>
          </a:p>
        </p:txBody>
      </p:sp>
      <p:pic>
        <p:nvPicPr>
          <p:cNvPr id="6" name="Picture 5">
            <a:extLst>
              <a:ext uri="{FF2B5EF4-FFF2-40B4-BE49-F238E27FC236}">
                <a16:creationId xmlns:a16="http://schemas.microsoft.com/office/drawing/2014/main" id="{7B526D1F-2F9C-46C9-9E9B-E9FC7B4EC24B}"/>
              </a:ext>
            </a:extLst>
          </p:cNvPr>
          <p:cNvPicPr>
            <a:picLocks noChangeAspect="1"/>
          </p:cNvPicPr>
          <p:nvPr/>
        </p:nvPicPr>
        <p:blipFill>
          <a:blip r:embed="rId2"/>
          <a:stretch>
            <a:fillRect/>
          </a:stretch>
        </p:blipFill>
        <p:spPr>
          <a:xfrm>
            <a:off x="5345611" y="139735"/>
            <a:ext cx="6774064" cy="6629716"/>
          </a:xfrm>
          <a:prstGeom prst="rect">
            <a:avLst/>
          </a:prstGeom>
        </p:spPr>
      </p:pic>
      <p:sp>
        <p:nvSpPr>
          <p:cNvPr id="8" name="Arrow: Striped Right 7">
            <a:extLst>
              <a:ext uri="{FF2B5EF4-FFF2-40B4-BE49-F238E27FC236}">
                <a16:creationId xmlns:a16="http://schemas.microsoft.com/office/drawing/2014/main" id="{5AF6E2D2-6DCE-4503-8EAE-F76774D461E8}"/>
              </a:ext>
            </a:extLst>
          </p:cNvPr>
          <p:cNvSpPr/>
          <p:nvPr/>
        </p:nvSpPr>
        <p:spPr>
          <a:xfrm rot="10800000">
            <a:off x="10408919" y="304692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6D89B22B-4A20-473F-883E-DADBFC70DBE5}"/>
              </a:ext>
            </a:extLst>
          </p:cNvPr>
          <p:cNvSpPr/>
          <p:nvPr/>
        </p:nvSpPr>
        <p:spPr>
          <a:xfrm rot="10800000">
            <a:off x="9657829" y="435756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53765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image handling</a:t>
            </a:r>
          </a:p>
        </p:txBody>
      </p:sp>
      <p:sp>
        <p:nvSpPr>
          <p:cNvPr id="3" name="Content Placeholder 2"/>
          <p:cNvSpPr>
            <a:spLocks noGrp="1"/>
          </p:cNvSpPr>
          <p:nvPr>
            <p:ph idx="1"/>
          </p:nvPr>
        </p:nvSpPr>
        <p:spPr/>
        <p:txBody>
          <a:bodyPr>
            <a:normAutofit/>
          </a:bodyPr>
          <a:lstStyle/>
          <a:p>
            <a:r>
              <a:rPr lang="en-US" sz="3600" dirty="0"/>
              <a:t>&lt;</a:t>
            </a:r>
            <a:r>
              <a:rPr lang="en-US" sz="3600" dirty="0" err="1"/>
              <a:t>img</a:t>
            </a:r>
            <a:r>
              <a:rPr lang="en-US" sz="3600" dirty="0"/>
              <a:t> </a:t>
            </a:r>
            <a:r>
              <a:rPr lang="en-US" sz="3600" dirty="0" err="1"/>
              <a:t>src</a:t>
            </a:r>
            <a:r>
              <a:rPr lang="en-US" sz="3600" dirty="0"/>
              <a:t>="pic_mountain.jpg" alt="Mountain View" style="width:304px;height:228px;"&gt;</a:t>
            </a:r>
          </a:p>
          <a:p>
            <a:r>
              <a:rPr lang="en-US" sz="3600" dirty="0"/>
              <a:t>Use width 100% to support responsive layout design.</a:t>
            </a:r>
          </a:p>
          <a:p>
            <a:r>
              <a:rPr lang="en-US" sz="3600" dirty="0"/>
              <a:t>Try: </a:t>
            </a:r>
            <a:r>
              <a:rPr lang="en-MY" sz="3600" dirty="0">
                <a:hlinkClick r:id="rId2"/>
              </a:rPr>
              <a:t>https://www.w3schools.com/html/tryit.asp?filename=tryhtml_images_trulli</a:t>
            </a:r>
            <a:endParaRPr lang="en-US" sz="3600" dirty="0"/>
          </a:p>
        </p:txBody>
      </p:sp>
      <p:sp>
        <p:nvSpPr>
          <p:cNvPr id="5" name="Date Placeholder 4"/>
          <p:cNvSpPr>
            <a:spLocks noGrp="1"/>
          </p:cNvSpPr>
          <p:nvPr>
            <p:ph type="dt" sz="half" idx="10"/>
          </p:nvPr>
        </p:nvSpPr>
        <p:spPr/>
        <p:txBody>
          <a:bodyPr/>
          <a:lstStyle/>
          <a:p>
            <a:fld id="{B595B2E4-DC27-44F3-A818-0ECF6DDA0710}"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15</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2517189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 with Constructor</a:t>
            </a:r>
          </a:p>
        </p:txBody>
      </p:sp>
      <p:pic>
        <p:nvPicPr>
          <p:cNvPr id="3" name="Picture 2">
            <a:extLst>
              <a:ext uri="{FF2B5EF4-FFF2-40B4-BE49-F238E27FC236}">
                <a16:creationId xmlns:a16="http://schemas.microsoft.com/office/drawing/2014/main" id="{33F0213A-D01E-434B-9C44-F2F79A1B1051}"/>
              </a:ext>
            </a:extLst>
          </p:cNvPr>
          <p:cNvPicPr>
            <a:picLocks noChangeAspect="1"/>
          </p:cNvPicPr>
          <p:nvPr/>
        </p:nvPicPr>
        <p:blipFill>
          <a:blip r:embed="rId2"/>
          <a:stretch>
            <a:fillRect/>
          </a:stretch>
        </p:blipFill>
        <p:spPr>
          <a:xfrm>
            <a:off x="751463" y="1365384"/>
            <a:ext cx="6845677" cy="5011151"/>
          </a:xfrm>
          <a:prstGeom prst="rect">
            <a:avLst/>
          </a:prstGeom>
        </p:spPr>
      </p:pic>
      <p:pic>
        <p:nvPicPr>
          <p:cNvPr id="6" name="Picture 5">
            <a:extLst>
              <a:ext uri="{FF2B5EF4-FFF2-40B4-BE49-F238E27FC236}">
                <a16:creationId xmlns:a16="http://schemas.microsoft.com/office/drawing/2014/main" id="{BF0A5DB7-D754-427A-BBE3-EAB7CB8FC3A8}"/>
              </a:ext>
            </a:extLst>
          </p:cNvPr>
          <p:cNvPicPr>
            <a:picLocks noChangeAspect="1"/>
          </p:cNvPicPr>
          <p:nvPr/>
        </p:nvPicPr>
        <p:blipFill>
          <a:blip r:embed="rId3"/>
          <a:stretch>
            <a:fillRect/>
          </a:stretch>
        </p:blipFill>
        <p:spPr>
          <a:xfrm>
            <a:off x="5629444" y="3870958"/>
            <a:ext cx="6299515" cy="1127761"/>
          </a:xfrm>
          <a:prstGeom prst="rect">
            <a:avLst/>
          </a:prstGeom>
          <a:effectLst>
            <a:outerShdw blurRad="50800" dist="38100" dir="10800000" algn="r" rotWithShape="0">
              <a:prstClr val="black">
                <a:alpha val="40000"/>
              </a:prstClr>
            </a:outerShdw>
          </a:effectLst>
        </p:spPr>
      </p:pic>
      <p:sp>
        <p:nvSpPr>
          <p:cNvPr id="7" name="Arrow: Striped Right 6">
            <a:extLst>
              <a:ext uri="{FF2B5EF4-FFF2-40B4-BE49-F238E27FC236}">
                <a16:creationId xmlns:a16="http://schemas.microsoft.com/office/drawing/2014/main" id="{DF5DB53C-1E84-4632-8279-677E283895FA}"/>
              </a:ext>
            </a:extLst>
          </p:cNvPr>
          <p:cNvSpPr/>
          <p:nvPr/>
        </p:nvSpPr>
        <p:spPr>
          <a:xfrm rot="16200000" flipH="1">
            <a:off x="2859457" y="2779342"/>
            <a:ext cx="594360" cy="918315"/>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5367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Object Call</a:t>
            </a:r>
          </a:p>
        </p:txBody>
      </p:sp>
      <p:pic>
        <p:nvPicPr>
          <p:cNvPr id="4" name="Picture 3">
            <a:extLst>
              <a:ext uri="{FF2B5EF4-FFF2-40B4-BE49-F238E27FC236}">
                <a16:creationId xmlns:a16="http://schemas.microsoft.com/office/drawing/2014/main" id="{8E5C003C-A5FF-4B9F-A771-7D9851276CA0}"/>
              </a:ext>
            </a:extLst>
          </p:cNvPr>
          <p:cNvPicPr>
            <a:picLocks noChangeAspect="1"/>
          </p:cNvPicPr>
          <p:nvPr/>
        </p:nvPicPr>
        <p:blipFill>
          <a:blip r:embed="rId2"/>
          <a:stretch>
            <a:fillRect/>
          </a:stretch>
        </p:blipFill>
        <p:spPr>
          <a:xfrm>
            <a:off x="1645920" y="2011680"/>
            <a:ext cx="8252670" cy="1477422"/>
          </a:xfrm>
          <a:prstGeom prst="rect">
            <a:avLst/>
          </a:prstGeom>
        </p:spPr>
      </p:pic>
      <p:sp>
        <p:nvSpPr>
          <p:cNvPr id="6" name="Arrow: Striped Right 5">
            <a:extLst>
              <a:ext uri="{FF2B5EF4-FFF2-40B4-BE49-F238E27FC236}">
                <a16:creationId xmlns:a16="http://schemas.microsoft.com/office/drawing/2014/main" id="{4AAF7645-6EDF-42D6-8FE2-5FF46E846CC0}"/>
              </a:ext>
            </a:extLst>
          </p:cNvPr>
          <p:cNvSpPr/>
          <p:nvPr/>
        </p:nvSpPr>
        <p:spPr>
          <a:xfrm rot="16200000">
            <a:off x="4347315" y="3474720"/>
            <a:ext cx="1607820"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2107020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AFC2-B07A-4113-B821-9BCB6E7595CF}"/>
              </a:ext>
            </a:extLst>
          </p:cNvPr>
          <p:cNvSpPr>
            <a:spLocks noGrp="1"/>
          </p:cNvSpPr>
          <p:nvPr>
            <p:ph type="title"/>
          </p:nvPr>
        </p:nvSpPr>
        <p:spPr/>
        <p:txBody>
          <a:bodyPr/>
          <a:lstStyle/>
          <a:p>
            <a:r>
              <a:rPr lang="en-MY" dirty="0"/>
              <a:t>STATIC METHOD/PROPERTIES</a:t>
            </a:r>
          </a:p>
        </p:txBody>
      </p:sp>
      <p:sp>
        <p:nvSpPr>
          <p:cNvPr id="3" name="Content Placeholder 2">
            <a:extLst>
              <a:ext uri="{FF2B5EF4-FFF2-40B4-BE49-F238E27FC236}">
                <a16:creationId xmlns:a16="http://schemas.microsoft.com/office/drawing/2014/main" id="{1D2E0389-35AC-4B0C-AB8D-3013DFB0ACC1}"/>
              </a:ext>
            </a:extLst>
          </p:cNvPr>
          <p:cNvSpPr>
            <a:spLocks noGrp="1"/>
          </p:cNvSpPr>
          <p:nvPr>
            <p:ph idx="1"/>
          </p:nvPr>
        </p:nvSpPr>
        <p:spPr>
          <a:xfrm>
            <a:off x="1202919" y="5608320"/>
            <a:ext cx="9784080" cy="609600"/>
          </a:xfrm>
        </p:spPr>
        <p:txBody>
          <a:bodyPr/>
          <a:lstStyle/>
          <a:p>
            <a:r>
              <a:rPr lang="en-MY" dirty="0"/>
              <a:t>w3schools</a:t>
            </a:r>
          </a:p>
        </p:txBody>
      </p:sp>
      <p:sp>
        <p:nvSpPr>
          <p:cNvPr id="4" name="Date Placeholder 3">
            <a:extLst>
              <a:ext uri="{FF2B5EF4-FFF2-40B4-BE49-F238E27FC236}">
                <a16:creationId xmlns:a16="http://schemas.microsoft.com/office/drawing/2014/main" id="{6EA1DFDB-2674-436A-8132-2ED22480B21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4369F3EC-FFC3-4105-9BF9-E938267B566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ED066D8-7D7A-4DF1-87CB-4286EF357628}"/>
              </a:ext>
            </a:extLst>
          </p:cNvPr>
          <p:cNvSpPr>
            <a:spLocks noGrp="1"/>
          </p:cNvSpPr>
          <p:nvPr>
            <p:ph type="sldNum" sz="quarter" idx="12"/>
          </p:nvPr>
        </p:nvSpPr>
        <p:spPr/>
        <p:txBody>
          <a:bodyPr/>
          <a:lstStyle/>
          <a:p>
            <a:fld id="{4FAB73BC-B049-4115-A692-8D63A059BFB8}" type="slidenum">
              <a:rPr lang="en-US" smtClean="0"/>
              <a:t>152</a:t>
            </a:fld>
            <a:endParaRPr lang="en-US" dirty="0"/>
          </a:p>
        </p:txBody>
      </p:sp>
      <p:pic>
        <p:nvPicPr>
          <p:cNvPr id="8" name="Picture 7">
            <a:extLst>
              <a:ext uri="{FF2B5EF4-FFF2-40B4-BE49-F238E27FC236}">
                <a16:creationId xmlns:a16="http://schemas.microsoft.com/office/drawing/2014/main" id="{F661B363-31AC-441A-92E1-94F6485A0F61}"/>
              </a:ext>
            </a:extLst>
          </p:cNvPr>
          <p:cNvPicPr>
            <a:picLocks noChangeAspect="1"/>
          </p:cNvPicPr>
          <p:nvPr/>
        </p:nvPicPr>
        <p:blipFill>
          <a:blip r:embed="rId2"/>
          <a:stretch>
            <a:fillRect/>
          </a:stretch>
        </p:blipFill>
        <p:spPr>
          <a:xfrm>
            <a:off x="1453586" y="1287780"/>
            <a:ext cx="8273808" cy="5286044"/>
          </a:xfrm>
          <a:prstGeom prst="rect">
            <a:avLst/>
          </a:prstGeom>
        </p:spPr>
      </p:pic>
      <p:pic>
        <p:nvPicPr>
          <p:cNvPr id="7" name="Picture 6">
            <a:extLst>
              <a:ext uri="{FF2B5EF4-FFF2-40B4-BE49-F238E27FC236}">
                <a16:creationId xmlns:a16="http://schemas.microsoft.com/office/drawing/2014/main" id="{E79A7626-F036-4D9D-B254-40B487993121}"/>
              </a:ext>
            </a:extLst>
          </p:cNvPr>
          <p:cNvPicPr>
            <a:picLocks noChangeAspect="1"/>
          </p:cNvPicPr>
          <p:nvPr/>
        </p:nvPicPr>
        <p:blipFill>
          <a:blip r:embed="rId3"/>
          <a:stretch>
            <a:fillRect/>
          </a:stretch>
        </p:blipFill>
        <p:spPr>
          <a:xfrm>
            <a:off x="6293067" y="3302896"/>
            <a:ext cx="5625465" cy="3017491"/>
          </a:xfrm>
          <a:prstGeom prst="rect">
            <a:avLst/>
          </a:prstGeom>
          <a:effectLst>
            <a:outerShdw blurRad="50800" dist="38100" dir="13500000" algn="br" rotWithShape="0">
              <a:prstClr val="black">
                <a:alpha val="40000"/>
              </a:prstClr>
            </a:outerShdw>
          </a:effectLst>
        </p:spPr>
      </p:pic>
      <p:sp>
        <p:nvSpPr>
          <p:cNvPr id="9" name="Arrow: Striped Right 8">
            <a:extLst>
              <a:ext uri="{FF2B5EF4-FFF2-40B4-BE49-F238E27FC236}">
                <a16:creationId xmlns:a16="http://schemas.microsoft.com/office/drawing/2014/main" id="{2941DB87-996D-46D2-A29F-58B95AC06393}"/>
              </a:ext>
            </a:extLst>
          </p:cNvPr>
          <p:cNvSpPr/>
          <p:nvPr/>
        </p:nvSpPr>
        <p:spPr>
          <a:xfrm rot="16200000">
            <a:off x="2952031" y="5596890"/>
            <a:ext cx="1057737"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6292714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F04F-4493-4EBA-8B8A-1ECF71D83A16}"/>
              </a:ext>
            </a:extLst>
          </p:cNvPr>
          <p:cNvSpPr>
            <a:spLocks noGrp="1"/>
          </p:cNvSpPr>
          <p:nvPr>
            <p:ph type="title"/>
          </p:nvPr>
        </p:nvSpPr>
        <p:spPr/>
        <p:txBody>
          <a:bodyPr/>
          <a:lstStyle/>
          <a:p>
            <a:r>
              <a:rPr lang="en-MY" dirty="0"/>
              <a:t>INHERITANCE</a:t>
            </a:r>
          </a:p>
        </p:txBody>
      </p:sp>
      <p:sp>
        <p:nvSpPr>
          <p:cNvPr id="3" name="Content Placeholder 2">
            <a:extLst>
              <a:ext uri="{FF2B5EF4-FFF2-40B4-BE49-F238E27FC236}">
                <a16:creationId xmlns:a16="http://schemas.microsoft.com/office/drawing/2014/main" id="{B33A69C1-BCD2-4357-BDC4-536F3610E89E}"/>
              </a:ext>
            </a:extLst>
          </p:cNvPr>
          <p:cNvSpPr>
            <a:spLocks noGrp="1"/>
          </p:cNvSpPr>
          <p:nvPr>
            <p:ph idx="1"/>
          </p:nvPr>
        </p:nvSpPr>
        <p:spPr>
          <a:xfrm>
            <a:off x="1202919" y="2011680"/>
            <a:ext cx="5044440" cy="4206240"/>
          </a:xfrm>
        </p:spPr>
        <p:txBody>
          <a:bodyPr>
            <a:normAutofit fontScale="92500"/>
          </a:bodyPr>
          <a:lstStyle/>
          <a:p>
            <a:pPr algn="just"/>
            <a:r>
              <a:rPr lang="en-US" sz="2800" dirty="0"/>
              <a:t>Inheritance in OOP = When a class derives from another class.</a:t>
            </a:r>
          </a:p>
          <a:p>
            <a:pPr algn="just"/>
            <a:r>
              <a:rPr lang="en-US" sz="2800" dirty="0"/>
              <a:t>The child class will </a:t>
            </a:r>
            <a:r>
              <a:rPr lang="en-US" sz="2800" b="1" dirty="0">
                <a:solidFill>
                  <a:srgbClr val="FFFF00"/>
                </a:solidFill>
              </a:rPr>
              <a:t>inherit</a:t>
            </a:r>
            <a:r>
              <a:rPr lang="en-US" sz="2800" dirty="0"/>
              <a:t> all the public and protected properties and methods from the parent class. In addition, it can have its own properties and methods.</a:t>
            </a:r>
          </a:p>
          <a:p>
            <a:pPr algn="just"/>
            <a:r>
              <a:rPr lang="en-US" sz="2800" dirty="0"/>
              <a:t>An inherited class is defined by using the </a:t>
            </a:r>
            <a:r>
              <a:rPr lang="en-US" sz="2800" b="1" dirty="0">
                <a:solidFill>
                  <a:srgbClr val="FFFF00"/>
                </a:solidFill>
              </a:rPr>
              <a:t>extends</a:t>
            </a:r>
            <a:r>
              <a:rPr lang="en-US" sz="2800" dirty="0"/>
              <a:t> keyword.</a:t>
            </a:r>
            <a:endParaRPr lang="en-MY" sz="2800" dirty="0"/>
          </a:p>
        </p:txBody>
      </p:sp>
      <p:sp>
        <p:nvSpPr>
          <p:cNvPr id="4" name="Date Placeholder 3">
            <a:extLst>
              <a:ext uri="{FF2B5EF4-FFF2-40B4-BE49-F238E27FC236}">
                <a16:creationId xmlns:a16="http://schemas.microsoft.com/office/drawing/2014/main" id="{FF1351FA-2319-4710-8ACB-EF394F0E0FA5}"/>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BDCA0E3D-2508-44FD-AE0E-B4760AAB5518}"/>
              </a:ext>
            </a:extLst>
          </p:cNvPr>
          <p:cNvSpPr>
            <a:spLocks noGrp="1"/>
          </p:cNvSpPr>
          <p:nvPr>
            <p:ph type="ftr" sz="quarter" idx="11"/>
          </p:nvPr>
        </p:nvSpPr>
        <p:spPr/>
        <p:txBody>
          <a:bodyPr/>
          <a:lstStyle/>
          <a:p>
            <a:r>
              <a:rPr lang="en-US" dirty="0"/>
              <a:t>fstm.kuis.edu.my</a:t>
            </a:r>
          </a:p>
        </p:txBody>
      </p:sp>
      <p:sp>
        <p:nvSpPr>
          <p:cNvPr id="6" name="Slide Number Placeholder 5">
            <a:extLst>
              <a:ext uri="{FF2B5EF4-FFF2-40B4-BE49-F238E27FC236}">
                <a16:creationId xmlns:a16="http://schemas.microsoft.com/office/drawing/2014/main" id="{5F7DFF11-2F03-4FE1-877F-FD0175A6A7F2}"/>
              </a:ext>
            </a:extLst>
          </p:cNvPr>
          <p:cNvSpPr>
            <a:spLocks noGrp="1"/>
          </p:cNvSpPr>
          <p:nvPr>
            <p:ph type="sldNum" sz="quarter" idx="12"/>
          </p:nvPr>
        </p:nvSpPr>
        <p:spPr/>
        <p:txBody>
          <a:bodyPr/>
          <a:lstStyle/>
          <a:p>
            <a:fld id="{4FAB73BC-B049-4115-A692-8D63A059BFB8}" type="slidenum">
              <a:rPr lang="en-US" smtClean="0"/>
              <a:t>153</a:t>
            </a:fld>
            <a:endParaRPr lang="en-US" dirty="0"/>
          </a:p>
        </p:txBody>
      </p:sp>
      <p:pic>
        <p:nvPicPr>
          <p:cNvPr id="2050" name="Picture 2" descr="Image result for inheritance php">
            <a:extLst>
              <a:ext uri="{FF2B5EF4-FFF2-40B4-BE49-F238E27FC236}">
                <a16:creationId xmlns:a16="http://schemas.microsoft.com/office/drawing/2014/main" id="{174B5714-FB46-450E-B323-F56566414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362" y="1997870"/>
            <a:ext cx="4487637" cy="44645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D1CDDC-5165-47AC-803F-BA03917EA9B7}"/>
              </a:ext>
            </a:extLst>
          </p:cNvPr>
          <p:cNvSpPr txBox="1"/>
          <p:nvPr/>
        </p:nvSpPr>
        <p:spPr>
          <a:xfrm>
            <a:off x="9471660" y="3291692"/>
            <a:ext cx="1734994" cy="1754326"/>
          </a:xfrm>
          <a:prstGeom prst="rect">
            <a:avLst/>
          </a:prstGeom>
          <a:noFill/>
        </p:spPr>
        <p:txBody>
          <a:bodyPr wrap="square" rtlCol="0">
            <a:spAutoFit/>
          </a:bodyPr>
          <a:lstStyle/>
          <a:p>
            <a:r>
              <a:rPr lang="en-MY" b="1" dirty="0">
                <a:solidFill>
                  <a:srgbClr val="FF0000"/>
                </a:solidFill>
              </a:rPr>
              <a:t>      Parent /  </a:t>
            </a:r>
          </a:p>
          <a:p>
            <a:r>
              <a:rPr lang="en-MY" b="1" dirty="0">
                <a:solidFill>
                  <a:srgbClr val="FF0000"/>
                </a:solidFill>
              </a:rPr>
              <a:t>      Superclass</a:t>
            </a:r>
          </a:p>
          <a:p>
            <a:endParaRPr lang="en-MY" b="1" dirty="0">
              <a:solidFill>
                <a:srgbClr val="FF0000"/>
              </a:solidFill>
            </a:endParaRPr>
          </a:p>
          <a:p>
            <a:endParaRPr lang="en-MY" b="1" dirty="0">
              <a:solidFill>
                <a:srgbClr val="FF0000"/>
              </a:solidFill>
            </a:endParaRPr>
          </a:p>
          <a:p>
            <a:endParaRPr lang="en-MY" b="1" dirty="0">
              <a:solidFill>
                <a:srgbClr val="FF0000"/>
              </a:solidFill>
            </a:endParaRPr>
          </a:p>
          <a:p>
            <a:r>
              <a:rPr lang="en-MY" b="1" dirty="0">
                <a:solidFill>
                  <a:srgbClr val="FF0000"/>
                </a:solidFill>
              </a:rPr>
              <a:t>Child/Subclass</a:t>
            </a:r>
          </a:p>
        </p:txBody>
      </p:sp>
    </p:spTree>
    <p:extLst>
      <p:ext uri="{BB962C8B-B14F-4D97-AF65-F5344CB8AC3E}">
        <p14:creationId xmlns:p14="http://schemas.microsoft.com/office/powerpoint/2010/main" val="39008654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05A9-A407-4506-B1EC-CFAECC116AD8}"/>
              </a:ext>
            </a:extLst>
          </p:cNvPr>
          <p:cNvSpPr>
            <a:spLocks noGrp="1"/>
          </p:cNvSpPr>
          <p:nvPr>
            <p:ph type="title"/>
          </p:nvPr>
        </p:nvSpPr>
        <p:spPr>
          <a:xfrm>
            <a:off x="1202919" y="284176"/>
            <a:ext cx="9784080" cy="689557"/>
          </a:xfrm>
        </p:spPr>
        <p:txBody>
          <a:bodyPr/>
          <a:lstStyle/>
          <a:p>
            <a:r>
              <a:rPr lang="en-MY" dirty="0"/>
              <a:t>EXAMPLE ON INHERITANCE</a:t>
            </a:r>
          </a:p>
        </p:txBody>
      </p:sp>
      <p:sp>
        <p:nvSpPr>
          <p:cNvPr id="4" name="Date Placeholder 3">
            <a:extLst>
              <a:ext uri="{FF2B5EF4-FFF2-40B4-BE49-F238E27FC236}">
                <a16:creationId xmlns:a16="http://schemas.microsoft.com/office/drawing/2014/main" id="{5373FE27-F3B9-4A64-98B2-74888D78BF6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0E4DDA3-EBBA-4E1D-A574-622CC0B195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A5255B-AB1A-4557-9E60-598EDCEDCE3A}"/>
              </a:ext>
            </a:extLst>
          </p:cNvPr>
          <p:cNvSpPr>
            <a:spLocks noGrp="1"/>
          </p:cNvSpPr>
          <p:nvPr>
            <p:ph type="sldNum" sz="quarter" idx="12"/>
          </p:nvPr>
        </p:nvSpPr>
        <p:spPr/>
        <p:txBody>
          <a:bodyPr/>
          <a:lstStyle/>
          <a:p>
            <a:fld id="{4FAB73BC-B049-4115-A692-8D63A059BFB8}" type="slidenum">
              <a:rPr lang="en-US" smtClean="0"/>
              <a:t>154</a:t>
            </a:fld>
            <a:endParaRPr lang="en-US" dirty="0"/>
          </a:p>
        </p:txBody>
      </p:sp>
      <p:pic>
        <p:nvPicPr>
          <p:cNvPr id="7" name="Picture 6">
            <a:extLst>
              <a:ext uri="{FF2B5EF4-FFF2-40B4-BE49-F238E27FC236}">
                <a16:creationId xmlns:a16="http://schemas.microsoft.com/office/drawing/2014/main" id="{B5653E97-44CF-4272-953F-E07BD8568CAF}"/>
              </a:ext>
            </a:extLst>
          </p:cNvPr>
          <p:cNvPicPr>
            <a:picLocks noChangeAspect="1"/>
          </p:cNvPicPr>
          <p:nvPr/>
        </p:nvPicPr>
        <p:blipFill>
          <a:blip r:embed="rId2"/>
          <a:stretch>
            <a:fillRect/>
          </a:stretch>
        </p:blipFill>
        <p:spPr>
          <a:xfrm>
            <a:off x="3053167" y="857773"/>
            <a:ext cx="7587744" cy="5993749"/>
          </a:xfrm>
          <a:prstGeom prst="rect">
            <a:avLst/>
          </a:prstGeom>
        </p:spPr>
      </p:pic>
      <p:cxnSp>
        <p:nvCxnSpPr>
          <p:cNvPr id="11" name="Straight Arrow Connector 10">
            <a:extLst>
              <a:ext uri="{FF2B5EF4-FFF2-40B4-BE49-F238E27FC236}">
                <a16:creationId xmlns:a16="http://schemas.microsoft.com/office/drawing/2014/main" id="{7FAEA553-3E23-467D-AC62-EA5444354F92}"/>
              </a:ext>
            </a:extLst>
          </p:cNvPr>
          <p:cNvCxnSpPr>
            <a:cxnSpLocks/>
          </p:cNvCxnSpPr>
          <p:nvPr/>
        </p:nvCxnSpPr>
        <p:spPr>
          <a:xfrm>
            <a:off x="1650569" y="3258731"/>
            <a:ext cx="1554270"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9F9D63C-E9B8-434E-97A6-64B0C68C6CFA}"/>
              </a:ext>
            </a:extLst>
          </p:cNvPr>
          <p:cNvCxnSpPr>
            <a:cxnSpLocks/>
          </p:cNvCxnSpPr>
          <p:nvPr/>
        </p:nvCxnSpPr>
        <p:spPr>
          <a:xfrm>
            <a:off x="1650569" y="6262419"/>
            <a:ext cx="164693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A2B5C9-E8E9-41A7-BE4D-C189FC0FFAFD}"/>
              </a:ext>
            </a:extLst>
          </p:cNvPr>
          <p:cNvCxnSpPr>
            <a:cxnSpLocks/>
          </p:cNvCxnSpPr>
          <p:nvPr/>
        </p:nvCxnSpPr>
        <p:spPr>
          <a:xfrm flipV="1">
            <a:off x="1650569" y="3229917"/>
            <a:ext cx="0" cy="3032502"/>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B37BFDE-1829-478E-B636-5059D1C553B1}"/>
              </a:ext>
            </a:extLst>
          </p:cNvPr>
          <p:cNvSpPr/>
          <p:nvPr/>
        </p:nvSpPr>
        <p:spPr>
          <a:xfrm>
            <a:off x="3297503" y="2894120"/>
            <a:ext cx="6840796" cy="8167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Rectangle: Rounded Corners 17">
            <a:extLst>
              <a:ext uri="{FF2B5EF4-FFF2-40B4-BE49-F238E27FC236}">
                <a16:creationId xmlns:a16="http://schemas.microsoft.com/office/drawing/2014/main" id="{6984A76A-308D-495D-AAC5-D8B8410B0101}"/>
              </a:ext>
            </a:extLst>
          </p:cNvPr>
          <p:cNvSpPr/>
          <p:nvPr/>
        </p:nvSpPr>
        <p:spPr>
          <a:xfrm>
            <a:off x="3284741" y="6152235"/>
            <a:ext cx="2494625" cy="270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424068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367B-1AF2-4202-890E-E3B1341C78D0}"/>
              </a:ext>
            </a:extLst>
          </p:cNvPr>
          <p:cNvSpPr>
            <a:spLocks noGrp="1"/>
          </p:cNvSpPr>
          <p:nvPr>
            <p:ph type="title"/>
          </p:nvPr>
        </p:nvSpPr>
        <p:spPr/>
        <p:txBody>
          <a:bodyPr/>
          <a:lstStyle/>
          <a:p>
            <a:r>
              <a:rPr lang="en-MY" dirty="0"/>
              <a:t>INHERITANCE: PHP FRAMEWORK</a:t>
            </a:r>
          </a:p>
        </p:txBody>
      </p:sp>
      <p:sp>
        <p:nvSpPr>
          <p:cNvPr id="3" name="Content Placeholder 2">
            <a:extLst>
              <a:ext uri="{FF2B5EF4-FFF2-40B4-BE49-F238E27FC236}">
                <a16:creationId xmlns:a16="http://schemas.microsoft.com/office/drawing/2014/main" id="{62D6B7D3-6F89-4212-8696-D72E04C89E94}"/>
              </a:ext>
            </a:extLst>
          </p:cNvPr>
          <p:cNvSpPr>
            <a:spLocks noGrp="1"/>
          </p:cNvSpPr>
          <p:nvPr>
            <p:ph idx="1"/>
          </p:nvPr>
        </p:nvSpPr>
        <p:spPr>
          <a:xfrm>
            <a:off x="1202919" y="1252263"/>
            <a:ext cx="9784080" cy="540673"/>
          </a:xfrm>
        </p:spPr>
        <p:txBody>
          <a:bodyPr>
            <a:normAutofit/>
          </a:bodyPr>
          <a:lstStyle/>
          <a:p>
            <a:pPr marL="0" indent="0">
              <a:buNone/>
            </a:pPr>
            <a:r>
              <a:rPr lang="en-MY" sz="3200" b="1" dirty="0"/>
              <a:t>bit.ly/fstmtubelaravel</a:t>
            </a:r>
          </a:p>
        </p:txBody>
      </p:sp>
      <p:sp>
        <p:nvSpPr>
          <p:cNvPr id="4" name="Date Placeholder 3">
            <a:extLst>
              <a:ext uri="{FF2B5EF4-FFF2-40B4-BE49-F238E27FC236}">
                <a16:creationId xmlns:a16="http://schemas.microsoft.com/office/drawing/2014/main" id="{C0467C3B-1269-4097-AA41-198D30B5E4D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3322FA81-E9E9-4448-9B43-129D46B103E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176B856-854D-43A6-8B4A-96BAD402B71F}"/>
              </a:ext>
            </a:extLst>
          </p:cNvPr>
          <p:cNvSpPr>
            <a:spLocks noGrp="1"/>
          </p:cNvSpPr>
          <p:nvPr>
            <p:ph type="sldNum" sz="quarter" idx="12"/>
          </p:nvPr>
        </p:nvSpPr>
        <p:spPr/>
        <p:txBody>
          <a:bodyPr/>
          <a:lstStyle/>
          <a:p>
            <a:fld id="{4FAB73BC-B049-4115-A692-8D63A059BFB8}" type="slidenum">
              <a:rPr lang="en-US" smtClean="0"/>
              <a:t>155</a:t>
            </a:fld>
            <a:endParaRPr lang="en-US" dirty="0"/>
          </a:p>
        </p:txBody>
      </p:sp>
      <p:pic>
        <p:nvPicPr>
          <p:cNvPr id="8" name="Picture 7">
            <a:extLst>
              <a:ext uri="{FF2B5EF4-FFF2-40B4-BE49-F238E27FC236}">
                <a16:creationId xmlns:a16="http://schemas.microsoft.com/office/drawing/2014/main" id="{9712064E-F81F-4F14-99D6-79FC5373C556}"/>
              </a:ext>
            </a:extLst>
          </p:cNvPr>
          <p:cNvPicPr>
            <a:picLocks noChangeAspect="1"/>
          </p:cNvPicPr>
          <p:nvPr/>
        </p:nvPicPr>
        <p:blipFill>
          <a:blip r:embed="rId2"/>
          <a:stretch>
            <a:fillRect/>
          </a:stretch>
        </p:blipFill>
        <p:spPr>
          <a:xfrm>
            <a:off x="2428604" y="1893306"/>
            <a:ext cx="8603354" cy="4584986"/>
          </a:xfrm>
          <a:prstGeom prst="rect">
            <a:avLst/>
          </a:prstGeom>
        </p:spPr>
      </p:pic>
    </p:spTree>
    <p:extLst>
      <p:ext uri="{BB962C8B-B14F-4D97-AF65-F5344CB8AC3E}">
        <p14:creationId xmlns:p14="http://schemas.microsoft.com/office/powerpoint/2010/main" val="7125048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4695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379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158</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18371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159</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03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video</a:t>
            </a:r>
          </a:p>
        </p:txBody>
      </p:sp>
      <p:sp>
        <p:nvSpPr>
          <p:cNvPr id="3" name="Content Placeholder 2"/>
          <p:cNvSpPr>
            <a:spLocks noGrp="1"/>
          </p:cNvSpPr>
          <p:nvPr>
            <p:ph idx="1"/>
          </p:nvPr>
        </p:nvSpPr>
        <p:spPr>
          <a:xfrm>
            <a:off x="1202918" y="2011680"/>
            <a:ext cx="10284231" cy="4206240"/>
          </a:xfrm>
        </p:spPr>
        <p:txBody>
          <a:bodyPr>
            <a:normAutofit lnSpcReduction="10000"/>
          </a:bodyPr>
          <a:lstStyle/>
          <a:p>
            <a:pPr marL="0" indent="0">
              <a:buNone/>
            </a:pPr>
            <a:r>
              <a:rPr lang="en-US" sz="3600" dirty="0"/>
              <a:t>&lt;video width="320" height="240" controls&gt;</a:t>
            </a:r>
            <a:br>
              <a:rPr lang="en-US" sz="3600" dirty="0"/>
            </a:br>
            <a:r>
              <a:rPr lang="en-US" sz="3600" dirty="0"/>
              <a:t>  &lt;source </a:t>
            </a:r>
            <a:r>
              <a:rPr lang="en-US" sz="3600" dirty="0" err="1"/>
              <a:t>src</a:t>
            </a:r>
            <a:r>
              <a:rPr lang="en-US" sz="3600" dirty="0"/>
              <a:t>="movie.mp4" type="video/mp4"&gt;</a:t>
            </a:r>
            <a:br>
              <a:rPr lang="en-US" sz="3600" dirty="0"/>
            </a:br>
            <a:r>
              <a:rPr lang="en-US" sz="3600" dirty="0"/>
              <a:t>  &lt;source </a:t>
            </a:r>
            <a:r>
              <a:rPr lang="en-US" sz="3600" dirty="0" err="1"/>
              <a:t>src</a:t>
            </a:r>
            <a:r>
              <a:rPr lang="en-US" sz="3600" dirty="0"/>
              <a:t>="movie.ogg" type="video/</a:t>
            </a:r>
            <a:r>
              <a:rPr lang="en-US" sz="3600" dirty="0" err="1"/>
              <a:t>ogg</a:t>
            </a:r>
            <a:r>
              <a:rPr lang="en-US" sz="3600" dirty="0"/>
              <a:t>"&gt;</a:t>
            </a:r>
            <a:br>
              <a:rPr lang="en-US" sz="3600" dirty="0"/>
            </a:br>
            <a:r>
              <a:rPr lang="en-US" sz="3600" dirty="0"/>
              <a:t>Your browser does not support the video tag.</a:t>
            </a:r>
            <a:br>
              <a:rPr lang="en-US" sz="3600" dirty="0"/>
            </a:br>
            <a:r>
              <a:rPr lang="en-US" sz="3600" dirty="0"/>
              <a:t>&lt;/video&gt;</a:t>
            </a:r>
          </a:p>
          <a:p>
            <a:pPr marL="0" indent="0">
              <a:buNone/>
            </a:pPr>
            <a:r>
              <a:rPr lang="en-US" sz="3600" dirty="0"/>
              <a:t>Try: </a:t>
            </a:r>
            <a:r>
              <a:rPr lang="en-MY" sz="3600" dirty="0">
                <a:hlinkClick r:id="rId2"/>
              </a:rPr>
              <a:t>https://www.w3schools.com/html/tryit.asp?filename=tryhtml5_video</a:t>
            </a:r>
            <a:endParaRPr lang="en-US" sz="3600" dirty="0"/>
          </a:p>
        </p:txBody>
      </p:sp>
      <p:sp>
        <p:nvSpPr>
          <p:cNvPr id="5" name="Date Placeholder 4"/>
          <p:cNvSpPr>
            <a:spLocks noGrp="1"/>
          </p:cNvSpPr>
          <p:nvPr>
            <p:ph type="dt" sz="half" idx="10"/>
          </p:nvPr>
        </p:nvSpPr>
        <p:spPr/>
        <p:txBody>
          <a:bodyPr/>
          <a:lstStyle/>
          <a:p>
            <a:fld id="{8E401974-5561-40F0-9BF5-D330F6B873A9}"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16</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pic>
        <p:nvPicPr>
          <p:cNvPr id="6" name="Picture 5"/>
          <p:cNvPicPr>
            <a:picLocks noChangeAspect="1"/>
          </p:cNvPicPr>
          <p:nvPr/>
        </p:nvPicPr>
        <p:blipFill>
          <a:blip r:embed="rId5"/>
          <a:stretch>
            <a:fillRect/>
          </a:stretch>
        </p:blipFill>
        <p:spPr>
          <a:xfrm>
            <a:off x="10132597" y="2238092"/>
            <a:ext cx="1998923" cy="2381815"/>
          </a:xfrm>
          <a:prstGeom prst="rect">
            <a:avLst/>
          </a:prstGeom>
        </p:spPr>
      </p:pic>
    </p:spTree>
    <p:extLst>
      <p:ext uri="{BB962C8B-B14F-4D97-AF65-F5344CB8AC3E}">
        <p14:creationId xmlns:p14="http://schemas.microsoft.com/office/powerpoint/2010/main" val="264624621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B2D8-C6AE-4B71-A23E-BEE032F574CC}"/>
              </a:ext>
            </a:extLst>
          </p:cNvPr>
          <p:cNvSpPr>
            <a:spLocks noGrp="1"/>
          </p:cNvSpPr>
          <p:nvPr>
            <p:ph type="title"/>
          </p:nvPr>
        </p:nvSpPr>
        <p:spPr>
          <a:xfrm>
            <a:off x="805912" y="284176"/>
            <a:ext cx="10181087" cy="1508760"/>
          </a:xfrm>
        </p:spPr>
        <p:txBody>
          <a:bodyPr/>
          <a:lstStyle/>
          <a:p>
            <a:r>
              <a:rPr lang="en-MY" dirty="0"/>
              <a:t>CHANGE DBSERVER ROOT PASSWORD</a:t>
            </a:r>
          </a:p>
        </p:txBody>
      </p:sp>
      <p:sp>
        <p:nvSpPr>
          <p:cNvPr id="3" name="Content Placeholder 2">
            <a:extLst>
              <a:ext uri="{FF2B5EF4-FFF2-40B4-BE49-F238E27FC236}">
                <a16:creationId xmlns:a16="http://schemas.microsoft.com/office/drawing/2014/main" id="{51964D7B-1352-4A80-8EF3-B35AC1E170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E3A4EC8-BB32-4622-B465-15077C429B2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A3CEFC3-136F-468A-8648-3383BA5E316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A8D3DB-44A7-43CB-928C-EFE011EBAD2A}"/>
              </a:ext>
            </a:extLst>
          </p:cNvPr>
          <p:cNvSpPr>
            <a:spLocks noGrp="1"/>
          </p:cNvSpPr>
          <p:nvPr>
            <p:ph type="sldNum" sz="quarter" idx="12"/>
          </p:nvPr>
        </p:nvSpPr>
        <p:spPr/>
        <p:txBody>
          <a:bodyPr/>
          <a:lstStyle/>
          <a:p>
            <a:fld id="{4FAB73BC-B049-4115-A692-8D63A059BFB8}" type="slidenum">
              <a:rPr lang="en-US" smtClean="0"/>
              <a:t>160</a:t>
            </a:fld>
            <a:endParaRPr lang="en-US" dirty="0"/>
          </a:p>
        </p:txBody>
      </p:sp>
      <p:pic>
        <p:nvPicPr>
          <p:cNvPr id="7" name="Picture 6">
            <a:extLst>
              <a:ext uri="{FF2B5EF4-FFF2-40B4-BE49-F238E27FC236}">
                <a16:creationId xmlns:a16="http://schemas.microsoft.com/office/drawing/2014/main" id="{F8F02449-A64E-4A3F-A889-C0E6221AFD2F}"/>
              </a:ext>
            </a:extLst>
          </p:cNvPr>
          <p:cNvPicPr>
            <a:picLocks noChangeAspect="1"/>
          </p:cNvPicPr>
          <p:nvPr/>
        </p:nvPicPr>
        <p:blipFill>
          <a:blip r:embed="rId2"/>
          <a:stretch>
            <a:fillRect/>
          </a:stretch>
        </p:blipFill>
        <p:spPr>
          <a:xfrm>
            <a:off x="1551089" y="1287449"/>
            <a:ext cx="8839200" cy="5286375"/>
          </a:xfrm>
          <a:prstGeom prst="rect">
            <a:avLst/>
          </a:prstGeom>
        </p:spPr>
      </p:pic>
      <p:sp>
        <p:nvSpPr>
          <p:cNvPr id="8" name="Arrow: Striped Right 7">
            <a:extLst>
              <a:ext uri="{FF2B5EF4-FFF2-40B4-BE49-F238E27FC236}">
                <a16:creationId xmlns:a16="http://schemas.microsoft.com/office/drawing/2014/main" id="{A1B4833C-B453-499B-8B43-F5D4A729092D}"/>
              </a:ext>
            </a:extLst>
          </p:cNvPr>
          <p:cNvSpPr/>
          <p:nvPr/>
        </p:nvSpPr>
        <p:spPr>
          <a:xfrm rot="10800000" flipH="1">
            <a:off x="1801711" y="1368328"/>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ED785D46-DC61-4FA4-B08A-A1F6A72DFC1B}"/>
              </a:ext>
            </a:extLst>
          </p:cNvPr>
          <p:cNvSpPr/>
          <p:nvPr/>
        </p:nvSpPr>
        <p:spPr>
          <a:xfrm rot="10800000" flipH="1">
            <a:off x="3254644" y="4465817"/>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Google Shape;1307;p114" descr="malaysia-php-mysql.gif">
            <a:extLst>
              <a:ext uri="{FF2B5EF4-FFF2-40B4-BE49-F238E27FC236}">
                <a16:creationId xmlns:a16="http://schemas.microsoft.com/office/drawing/2014/main" id="{16E9EDCF-46C9-45BD-B3F7-D5B7A57B99AE}"/>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6053422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FA73-2240-44B4-9BDA-9CD3FC7DD618}"/>
              </a:ext>
            </a:extLst>
          </p:cNvPr>
          <p:cNvSpPr>
            <a:spLocks noGrp="1"/>
          </p:cNvSpPr>
          <p:nvPr>
            <p:ph type="title"/>
          </p:nvPr>
        </p:nvSpPr>
        <p:spPr/>
        <p:txBody>
          <a:bodyPr/>
          <a:lstStyle/>
          <a:p>
            <a:r>
              <a:rPr lang="en-MY" dirty="0"/>
              <a:t>ENTER PASSWORD</a:t>
            </a:r>
          </a:p>
        </p:txBody>
      </p:sp>
      <p:sp>
        <p:nvSpPr>
          <p:cNvPr id="3" name="Content Placeholder 2">
            <a:extLst>
              <a:ext uri="{FF2B5EF4-FFF2-40B4-BE49-F238E27FC236}">
                <a16:creationId xmlns:a16="http://schemas.microsoft.com/office/drawing/2014/main" id="{3C490762-5F17-4BE2-AFC5-EFB7605EF15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2532C89F-A102-465D-B213-72F785DACD1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72FA7A47-2EA1-4B01-A2C7-27046BDA281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DB63B64-45F0-4CD8-80DA-11F2CE5AF8EA}"/>
              </a:ext>
            </a:extLst>
          </p:cNvPr>
          <p:cNvSpPr>
            <a:spLocks noGrp="1"/>
          </p:cNvSpPr>
          <p:nvPr>
            <p:ph type="sldNum" sz="quarter" idx="12"/>
          </p:nvPr>
        </p:nvSpPr>
        <p:spPr/>
        <p:txBody>
          <a:bodyPr/>
          <a:lstStyle/>
          <a:p>
            <a:fld id="{4FAB73BC-B049-4115-A692-8D63A059BFB8}" type="slidenum">
              <a:rPr lang="en-US" smtClean="0"/>
              <a:t>161</a:t>
            </a:fld>
            <a:endParaRPr lang="en-US" dirty="0"/>
          </a:p>
        </p:txBody>
      </p:sp>
      <p:pic>
        <p:nvPicPr>
          <p:cNvPr id="7" name="Picture 6">
            <a:extLst>
              <a:ext uri="{FF2B5EF4-FFF2-40B4-BE49-F238E27FC236}">
                <a16:creationId xmlns:a16="http://schemas.microsoft.com/office/drawing/2014/main" id="{5A8D0C9B-C901-42DE-963C-58FB729B7B52}"/>
              </a:ext>
            </a:extLst>
          </p:cNvPr>
          <p:cNvPicPr>
            <a:picLocks noChangeAspect="1"/>
          </p:cNvPicPr>
          <p:nvPr/>
        </p:nvPicPr>
        <p:blipFill>
          <a:blip r:embed="rId2"/>
          <a:stretch>
            <a:fillRect/>
          </a:stretch>
        </p:blipFill>
        <p:spPr>
          <a:xfrm>
            <a:off x="2032378" y="1318647"/>
            <a:ext cx="8096250" cy="5181600"/>
          </a:xfrm>
          <a:prstGeom prst="rect">
            <a:avLst/>
          </a:prstGeom>
        </p:spPr>
      </p:pic>
      <p:sp>
        <p:nvSpPr>
          <p:cNvPr id="8" name="Arrow: Striped Right 7">
            <a:extLst>
              <a:ext uri="{FF2B5EF4-FFF2-40B4-BE49-F238E27FC236}">
                <a16:creationId xmlns:a16="http://schemas.microsoft.com/office/drawing/2014/main" id="{8968BF2E-114B-45FE-9A67-9E2EE81EC917}"/>
              </a:ext>
            </a:extLst>
          </p:cNvPr>
          <p:cNvSpPr/>
          <p:nvPr/>
        </p:nvSpPr>
        <p:spPr>
          <a:xfrm rot="10800000" flipH="1">
            <a:off x="1728061" y="3528316"/>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307;p114" descr="malaysia-php-mysql.gif">
            <a:extLst>
              <a:ext uri="{FF2B5EF4-FFF2-40B4-BE49-F238E27FC236}">
                <a16:creationId xmlns:a16="http://schemas.microsoft.com/office/drawing/2014/main" id="{9B901B95-69F4-473E-9654-992AB3458137}"/>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059230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ACA2-7D5F-4E7C-A791-BABE400FE79A}"/>
              </a:ext>
            </a:extLst>
          </p:cNvPr>
          <p:cNvSpPr>
            <a:spLocks noGrp="1"/>
          </p:cNvSpPr>
          <p:nvPr>
            <p:ph type="title"/>
          </p:nvPr>
        </p:nvSpPr>
        <p:spPr/>
        <p:txBody>
          <a:bodyPr/>
          <a:lstStyle/>
          <a:p>
            <a:r>
              <a:rPr lang="en-MY" dirty="0"/>
              <a:t>START ALL </a:t>
            </a:r>
          </a:p>
        </p:txBody>
      </p:sp>
      <p:sp>
        <p:nvSpPr>
          <p:cNvPr id="3" name="Content Placeholder 2">
            <a:extLst>
              <a:ext uri="{FF2B5EF4-FFF2-40B4-BE49-F238E27FC236}">
                <a16:creationId xmlns:a16="http://schemas.microsoft.com/office/drawing/2014/main" id="{1BBAE894-E702-4128-BAD5-92B1E2F9EE6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7FB7504-CA61-42E5-AC78-1CB04EB34983}"/>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5E272D5-B1DB-4A19-AC6A-E8A2F069210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84A6CD-07DD-407E-B757-E1B4DE902122}"/>
              </a:ext>
            </a:extLst>
          </p:cNvPr>
          <p:cNvSpPr>
            <a:spLocks noGrp="1"/>
          </p:cNvSpPr>
          <p:nvPr>
            <p:ph type="sldNum" sz="quarter" idx="12"/>
          </p:nvPr>
        </p:nvSpPr>
        <p:spPr/>
        <p:txBody>
          <a:bodyPr/>
          <a:lstStyle/>
          <a:p>
            <a:fld id="{4FAB73BC-B049-4115-A692-8D63A059BFB8}" type="slidenum">
              <a:rPr lang="en-US" smtClean="0"/>
              <a:t>162</a:t>
            </a:fld>
            <a:endParaRPr lang="en-US" dirty="0"/>
          </a:p>
        </p:txBody>
      </p:sp>
      <p:pic>
        <p:nvPicPr>
          <p:cNvPr id="8" name="Picture 7">
            <a:extLst>
              <a:ext uri="{FF2B5EF4-FFF2-40B4-BE49-F238E27FC236}">
                <a16:creationId xmlns:a16="http://schemas.microsoft.com/office/drawing/2014/main" id="{E60B0BA8-C142-461F-A8A2-08CDE6204B5F}"/>
              </a:ext>
            </a:extLst>
          </p:cNvPr>
          <p:cNvPicPr>
            <a:picLocks noChangeAspect="1"/>
          </p:cNvPicPr>
          <p:nvPr/>
        </p:nvPicPr>
        <p:blipFill>
          <a:blip r:embed="rId2"/>
          <a:stretch>
            <a:fillRect/>
          </a:stretch>
        </p:blipFill>
        <p:spPr>
          <a:xfrm>
            <a:off x="1202266" y="1304925"/>
            <a:ext cx="8277225" cy="5553075"/>
          </a:xfrm>
          <a:prstGeom prst="rect">
            <a:avLst/>
          </a:prstGeom>
        </p:spPr>
      </p:pic>
      <p:pic>
        <p:nvPicPr>
          <p:cNvPr id="9" name="Picture 8">
            <a:extLst>
              <a:ext uri="{FF2B5EF4-FFF2-40B4-BE49-F238E27FC236}">
                <a16:creationId xmlns:a16="http://schemas.microsoft.com/office/drawing/2014/main" id="{466D08CB-74B8-40D1-80F2-CDBD45F12B75}"/>
              </a:ext>
            </a:extLst>
          </p:cNvPr>
          <p:cNvPicPr>
            <a:picLocks noChangeAspect="1"/>
          </p:cNvPicPr>
          <p:nvPr/>
        </p:nvPicPr>
        <p:blipFill>
          <a:blip r:embed="rId3"/>
          <a:stretch>
            <a:fillRect/>
          </a:stretch>
        </p:blipFill>
        <p:spPr>
          <a:xfrm>
            <a:off x="4641829" y="640080"/>
            <a:ext cx="7167680" cy="4778453"/>
          </a:xfrm>
          <a:prstGeom prst="rect">
            <a:avLst/>
          </a:prstGeom>
        </p:spPr>
      </p:pic>
      <p:cxnSp>
        <p:nvCxnSpPr>
          <p:cNvPr id="10" name="Straight Arrow Connector 9">
            <a:extLst>
              <a:ext uri="{FF2B5EF4-FFF2-40B4-BE49-F238E27FC236}">
                <a16:creationId xmlns:a16="http://schemas.microsoft.com/office/drawing/2014/main" id="{14D164D5-DC9B-40EB-978B-B7162A0C1EB1}"/>
              </a:ext>
            </a:extLst>
          </p:cNvPr>
          <p:cNvCxnSpPr>
            <a:cxnSpLocks/>
          </p:cNvCxnSpPr>
          <p:nvPr/>
        </p:nvCxnSpPr>
        <p:spPr>
          <a:xfrm flipV="1">
            <a:off x="2805193" y="2378990"/>
            <a:ext cx="5075695" cy="369634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row: Striped Right 12">
            <a:extLst>
              <a:ext uri="{FF2B5EF4-FFF2-40B4-BE49-F238E27FC236}">
                <a16:creationId xmlns:a16="http://schemas.microsoft.com/office/drawing/2014/main" id="{A1C82696-9DE2-44C7-81E0-1BF7C782D917}"/>
              </a:ext>
            </a:extLst>
          </p:cNvPr>
          <p:cNvSpPr/>
          <p:nvPr/>
        </p:nvSpPr>
        <p:spPr>
          <a:xfrm rot="10800000" flipH="1">
            <a:off x="143617" y="5431985"/>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4" name="Google Shape;1307;p114" descr="malaysia-php-mysql.gif">
            <a:extLst>
              <a:ext uri="{FF2B5EF4-FFF2-40B4-BE49-F238E27FC236}">
                <a16:creationId xmlns:a16="http://schemas.microsoft.com/office/drawing/2014/main" id="{A24695CC-8A8B-4D80-8191-48459BD3593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75764924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163</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100ADDAA-C011-4ACD-870D-2722740C576D}"/>
              </a:ext>
            </a:extLst>
          </p:cNvPr>
          <p:cNvPicPr>
            <a:picLocks noChangeAspect="1"/>
          </p:cNvPicPr>
          <p:nvPr/>
        </p:nvPicPr>
        <p:blipFill>
          <a:blip r:embed="rId4"/>
          <a:stretch>
            <a:fillRect/>
          </a:stretch>
        </p:blipFill>
        <p:spPr>
          <a:xfrm>
            <a:off x="5656692" y="2194433"/>
            <a:ext cx="6343838" cy="4206240"/>
          </a:xfrm>
          <a:prstGeom prst="rect">
            <a:avLst/>
          </a:prstGeom>
        </p:spPr>
      </p:pic>
    </p:spTree>
    <p:extLst>
      <p:ext uri="{BB962C8B-B14F-4D97-AF65-F5344CB8AC3E}">
        <p14:creationId xmlns:p14="http://schemas.microsoft.com/office/powerpoint/2010/main" val="41704168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2FB73B-565F-4C96-B4F0-77673BD62792}"/>
              </a:ext>
            </a:extLst>
          </p:cNvPr>
          <p:cNvPicPr>
            <a:picLocks noChangeAspect="1"/>
          </p:cNvPicPr>
          <p:nvPr/>
        </p:nvPicPr>
        <p:blipFill>
          <a:blip r:embed="rId2"/>
          <a:stretch>
            <a:fillRect/>
          </a:stretch>
        </p:blipFill>
        <p:spPr>
          <a:xfrm>
            <a:off x="2143674" y="1289304"/>
            <a:ext cx="10048325" cy="5439928"/>
          </a:xfrm>
          <a:prstGeom prst="rect">
            <a:avLst/>
          </a:prstGeom>
        </p:spPr>
      </p:pic>
      <p:sp>
        <p:nvSpPr>
          <p:cNvPr id="2" name="Title 1">
            <a:extLst>
              <a:ext uri="{FF2B5EF4-FFF2-40B4-BE49-F238E27FC236}">
                <a16:creationId xmlns:a16="http://schemas.microsoft.com/office/drawing/2014/main" id="{D647A294-44D4-4CE4-A1CD-217EEE206377}"/>
              </a:ext>
            </a:extLst>
          </p:cNvPr>
          <p:cNvSpPr>
            <a:spLocks noGrp="1"/>
          </p:cNvSpPr>
          <p:nvPr>
            <p:ph type="title"/>
          </p:nvPr>
        </p:nvSpPr>
        <p:spPr/>
        <p:txBody>
          <a:bodyPr/>
          <a:lstStyle/>
          <a:p>
            <a:r>
              <a:rPr lang="en-MY" dirty="0"/>
              <a:t>HEIDI SQL (MYSQL CILENT)</a:t>
            </a:r>
          </a:p>
        </p:txBody>
      </p:sp>
      <p:sp>
        <p:nvSpPr>
          <p:cNvPr id="4" name="Date Placeholder 3">
            <a:extLst>
              <a:ext uri="{FF2B5EF4-FFF2-40B4-BE49-F238E27FC236}">
                <a16:creationId xmlns:a16="http://schemas.microsoft.com/office/drawing/2014/main" id="{95CB4CDD-D66A-434B-ABA4-DCFFB88B650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C7E74E9-EE18-4EB5-8CEF-364AE94F192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7B4C024-9122-49A8-AB19-97B20B893C09}"/>
              </a:ext>
            </a:extLst>
          </p:cNvPr>
          <p:cNvSpPr>
            <a:spLocks noGrp="1"/>
          </p:cNvSpPr>
          <p:nvPr>
            <p:ph type="sldNum" sz="quarter" idx="12"/>
          </p:nvPr>
        </p:nvSpPr>
        <p:spPr/>
        <p:txBody>
          <a:bodyPr/>
          <a:lstStyle/>
          <a:p>
            <a:fld id="{4FAB73BC-B049-4115-A692-8D63A059BFB8}" type="slidenum">
              <a:rPr lang="en-US" smtClean="0"/>
              <a:t>164</a:t>
            </a:fld>
            <a:endParaRPr lang="en-US" dirty="0"/>
          </a:p>
        </p:txBody>
      </p:sp>
      <p:pic>
        <p:nvPicPr>
          <p:cNvPr id="7" name="Google Shape;1307;p114" descr="malaysia-php-mysql.gif">
            <a:extLst>
              <a:ext uri="{FF2B5EF4-FFF2-40B4-BE49-F238E27FC236}">
                <a16:creationId xmlns:a16="http://schemas.microsoft.com/office/drawing/2014/main" id="{8DEA0062-A9BB-41E3-B881-E94F2F22E0BA}"/>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 name="Arrow: Striped Right 8">
            <a:extLst>
              <a:ext uri="{FF2B5EF4-FFF2-40B4-BE49-F238E27FC236}">
                <a16:creationId xmlns:a16="http://schemas.microsoft.com/office/drawing/2014/main" id="{E873E30E-0155-4B8C-AF7E-1CCAAA8D364D}"/>
              </a:ext>
            </a:extLst>
          </p:cNvPr>
          <p:cNvSpPr/>
          <p:nvPr/>
        </p:nvSpPr>
        <p:spPr>
          <a:xfrm rot="5400000">
            <a:off x="4766314" y="5036002"/>
            <a:ext cx="1077133"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7E620C14-7F06-4ACB-8E84-B5F3A0A18B93}"/>
              </a:ext>
            </a:extLst>
          </p:cNvPr>
          <p:cNvSpPr/>
          <p:nvPr/>
        </p:nvSpPr>
        <p:spPr>
          <a:xfrm rot="10800000" flipH="1">
            <a:off x="6699175" y="2828097"/>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446861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62D4-FFAE-4928-AEB7-76C3CCCCAB42}"/>
              </a:ext>
            </a:extLst>
          </p:cNvPr>
          <p:cNvSpPr>
            <a:spLocks noGrp="1"/>
          </p:cNvSpPr>
          <p:nvPr>
            <p:ph type="title"/>
          </p:nvPr>
        </p:nvSpPr>
        <p:spPr/>
        <p:txBody>
          <a:bodyPr/>
          <a:lstStyle/>
          <a:p>
            <a:r>
              <a:rPr lang="en-MY" dirty="0"/>
              <a:t>CREATE NEW TABLE</a:t>
            </a:r>
          </a:p>
        </p:txBody>
      </p:sp>
      <p:sp>
        <p:nvSpPr>
          <p:cNvPr id="3" name="Content Placeholder 2">
            <a:extLst>
              <a:ext uri="{FF2B5EF4-FFF2-40B4-BE49-F238E27FC236}">
                <a16:creationId xmlns:a16="http://schemas.microsoft.com/office/drawing/2014/main" id="{E4816DD6-10FA-41A4-ABBB-4ADC5DB58531}"/>
              </a:ext>
            </a:extLst>
          </p:cNvPr>
          <p:cNvSpPr>
            <a:spLocks noGrp="1"/>
          </p:cNvSpPr>
          <p:nvPr>
            <p:ph idx="1"/>
          </p:nvPr>
        </p:nvSpPr>
        <p:spPr>
          <a:xfrm>
            <a:off x="333214" y="1792936"/>
            <a:ext cx="3000895" cy="1825918"/>
          </a:xfrm>
        </p:spPr>
        <p:txBody>
          <a:bodyPr/>
          <a:lstStyle/>
          <a:p>
            <a:pPr marL="0" indent="0">
              <a:buNone/>
            </a:pPr>
            <a:r>
              <a:rPr lang="en-MY" dirty="0"/>
              <a:t>Right-click on dbname</a:t>
            </a:r>
          </a:p>
        </p:txBody>
      </p:sp>
      <p:sp>
        <p:nvSpPr>
          <p:cNvPr id="4" name="Date Placeholder 3">
            <a:extLst>
              <a:ext uri="{FF2B5EF4-FFF2-40B4-BE49-F238E27FC236}">
                <a16:creationId xmlns:a16="http://schemas.microsoft.com/office/drawing/2014/main" id="{57B9C5C5-1754-4AA4-AF98-A037058D4D1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DFA6D56-9BFC-44BE-9B96-CC51590C80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8CE9876-C29A-4E6B-AFAD-0F71A1A6EB3C}"/>
              </a:ext>
            </a:extLst>
          </p:cNvPr>
          <p:cNvSpPr>
            <a:spLocks noGrp="1"/>
          </p:cNvSpPr>
          <p:nvPr>
            <p:ph type="sldNum" sz="quarter" idx="12"/>
          </p:nvPr>
        </p:nvSpPr>
        <p:spPr/>
        <p:txBody>
          <a:bodyPr/>
          <a:lstStyle/>
          <a:p>
            <a:fld id="{4FAB73BC-B049-4115-A692-8D63A059BFB8}" type="slidenum">
              <a:rPr lang="en-US" smtClean="0"/>
              <a:t>165</a:t>
            </a:fld>
            <a:endParaRPr lang="en-US" dirty="0"/>
          </a:p>
        </p:txBody>
      </p:sp>
      <p:pic>
        <p:nvPicPr>
          <p:cNvPr id="7" name="Picture 6">
            <a:extLst>
              <a:ext uri="{FF2B5EF4-FFF2-40B4-BE49-F238E27FC236}">
                <a16:creationId xmlns:a16="http://schemas.microsoft.com/office/drawing/2014/main" id="{5D329FE9-51D1-4D79-97FF-9D3DF970221F}"/>
              </a:ext>
            </a:extLst>
          </p:cNvPr>
          <p:cNvPicPr>
            <a:picLocks noChangeAspect="1"/>
          </p:cNvPicPr>
          <p:nvPr/>
        </p:nvPicPr>
        <p:blipFill>
          <a:blip r:embed="rId2"/>
          <a:stretch>
            <a:fillRect/>
          </a:stretch>
        </p:blipFill>
        <p:spPr>
          <a:xfrm>
            <a:off x="3381016" y="1249815"/>
            <a:ext cx="8034047" cy="5538163"/>
          </a:xfrm>
          <a:prstGeom prst="rect">
            <a:avLst/>
          </a:prstGeom>
        </p:spPr>
      </p:pic>
      <p:sp>
        <p:nvSpPr>
          <p:cNvPr id="8" name="Arrow: Striped Right 7">
            <a:extLst>
              <a:ext uri="{FF2B5EF4-FFF2-40B4-BE49-F238E27FC236}">
                <a16:creationId xmlns:a16="http://schemas.microsoft.com/office/drawing/2014/main" id="{DB383263-A003-4E01-AD9C-06E232716482}"/>
              </a:ext>
            </a:extLst>
          </p:cNvPr>
          <p:cNvSpPr/>
          <p:nvPr/>
        </p:nvSpPr>
        <p:spPr>
          <a:xfrm rot="10800000" flipH="1">
            <a:off x="1418094" y="1997870"/>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621445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9A5B-9CD9-4E05-9B47-C3CA739EE9F0}"/>
              </a:ext>
            </a:extLst>
          </p:cNvPr>
          <p:cNvSpPr>
            <a:spLocks noGrp="1"/>
          </p:cNvSpPr>
          <p:nvPr>
            <p:ph type="title"/>
          </p:nvPr>
        </p:nvSpPr>
        <p:spPr/>
        <p:txBody>
          <a:bodyPr/>
          <a:lstStyle/>
          <a:p>
            <a:r>
              <a:rPr lang="en-MY" dirty="0"/>
              <a:t>TABLE STRUCTURE : STUDENTS </a:t>
            </a:r>
          </a:p>
        </p:txBody>
      </p:sp>
      <p:sp>
        <p:nvSpPr>
          <p:cNvPr id="3" name="Content Placeholder 2">
            <a:extLst>
              <a:ext uri="{FF2B5EF4-FFF2-40B4-BE49-F238E27FC236}">
                <a16:creationId xmlns:a16="http://schemas.microsoft.com/office/drawing/2014/main" id="{9FD254DE-F287-4C4E-931D-73EFE22492DF}"/>
              </a:ext>
            </a:extLst>
          </p:cNvPr>
          <p:cNvSpPr>
            <a:spLocks noGrp="1"/>
          </p:cNvSpPr>
          <p:nvPr>
            <p:ph idx="1"/>
          </p:nvPr>
        </p:nvSpPr>
        <p:spPr/>
        <p:txBody>
          <a:bodyPr/>
          <a:lstStyle/>
          <a:p>
            <a:endParaRPr lang="en-MY" dirty="0"/>
          </a:p>
        </p:txBody>
      </p:sp>
      <p:sp>
        <p:nvSpPr>
          <p:cNvPr id="4" name="Date Placeholder 3">
            <a:extLst>
              <a:ext uri="{FF2B5EF4-FFF2-40B4-BE49-F238E27FC236}">
                <a16:creationId xmlns:a16="http://schemas.microsoft.com/office/drawing/2014/main" id="{BB6D7079-6AE7-4455-A3F3-828BF426254C}"/>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4A2D281D-9CFB-4EC2-8BE0-0B89EA44D72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35059D7-AF29-4B37-9145-D4194E6040C3}"/>
              </a:ext>
            </a:extLst>
          </p:cNvPr>
          <p:cNvSpPr>
            <a:spLocks noGrp="1"/>
          </p:cNvSpPr>
          <p:nvPr>
            <p:ph type="sldNum" sz="quarter" idx="12"/>
          </p:nvPr>
        </p:nvSpPr>
        <p:spPr/>
        <p:txBody>
          <a:bodyPr/>
          <a:lstStyle/>
          <a:p>
            <a:fld id="{4FAB73BC-B049-4115-A692-8D63A059BFB8}" type="slidenum">
              <a:rPr lang="en-US" smtClean="0"/>
              <a:t>166</a:t>
            </a:fld>
            <a:endParaRPr lang="en-US" dirty="0"/>
          </a:p>
        </p:txBody>
      </p:sp>
      <p:pic>
        <p:nvPicPr>
          <p:cNvPr id="7" name="Picture 6">
            <a:extLst>
              <a:ext uri="{FF2B5EF4-FFF2-40B4-BE49-F238E27FC236}">
                <a16:creationId xmlns:a16="http://schemas.microsoft.com/office/drawing/2014/main" id="{4F604479-6C05-4393-B5E8-633B9D3EEC71}"/>
              </a:ext>
            </a:extLst>
          </p:cNvPr>
          <p:cNvPicPr>
            <a:picLocks noChangeAspect="1"/>
          </p:cNvPicPr>
          <p:nvPr/>
        </p:nvPicPr>
        <p:blipFill>
          <a:blip r:embed="rId2"/>
          <a:stretch>
            <a:fillRect/>
          </a:stretch>
        </p:blipFill>
        <p:spPr>
          <a:xfrm>
            <a:off x="1015139" y="1472741"/>
            <a:ext cx="8556239" cy="5183044"/>
          </a:xfrm>
          <a:prstGeom prst="rect">
            <a:avLst/>
          </a:prstGeom>
        </p:spPr>
      </p:pic>
      <p:sp>
        <p:nvSpPr>
          <p:cNvPr id="8" name="Content Placeholder 2">
            <a:extLst>
              <a:ext uri="{FF2B5EF4-FFF2-40B4-BE49-F238E27FC236}">
                <a16:creationId xmlns:a16="http://schemas.microsoft.com/office/drawing/2014/main" id="{11E8570C-CBC6-4A15-9018-FB33222A406B}"/>
              </a:ext>
            </a:extLst>
          </p:cNvPr>
          <p:cNvSpPr txBox="1">
            <a:spLocks/>
          </p:cNvSpPr>
          <p:nvPr/>
        </p:nvSpPr>
        <p:spPr>
          <a:xfrm flipH="1">
            <a:off x="7408188" y="2208507"/>
            <a:ext cx="2350967"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Table name: students</a:t>
            </a:r>
          </a:p>
        </p:txBody>
      </p:sp>
      <p:sp>
        <p:nvSpPr>
          <p:cNvPr id="9" name="Arrow: Striped Right 8">
            <a:extLst>
              <a:ext uri="{FF2B5EF4-FFF2-40B4-BE49-F238E27FC236}">
                <a16:creationId xmlns:a16="http://schemas.microsoft.com/office/drawing/2014/main" id="{9BD1A38A-73B7-4D46-A8CD-F25B8B52A707}"/>
              </a:ext>
            </a:extLst>
          </p:cNvPr>
          <p:cNvSpPr/>
          <p:nvPr/>
        </p:nvSpPr>
        <p:spPr>
          <a:xfrm rot="10800000">
            <a:off x="8212945" y="485863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Content Placeholder 2">
            <a:extLst>
              <a:ext uri="{FF2B5EF4-FFF2-40B4-BE49-F238E27FC236}">
                <a16:creationId xmlns:a16="http://schemas.microsoft.com/office/drawing/2014/main" id="{72027520-9A66-4FD4-A32B-30F9E0FF2400}"/>
              </a:ext>
            </a:extLst>
          </p:cNvPr>
          <p:cNvSpPr txBox="1">
            <a:spLocks/>
          </p:cNvSpPr>
          <p:nvPr/>
        </p:nvSpPr>
        <p:spPr>
          <a:xfrm flipH="1">
            <a:off x="9043259" y="4420774"/>
            <a:ext cx="3084164" cy="11230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FF00"/>
                </a:solidFill>
              </a:rPr>
              <a:t>set auto_increment for field id</a:t>
            </a:r>
          </a:p>
        </p:txBody>
      </p:sp>
      <p:sp>
        <p:nvSpPr>
          <p:cNvPr id="11" name="Arrow: Striped Right 10">
            <a:extLst>
              <a:ext uri="{FF2B5EF4-FFF2-40B4-BE49-F238E27FC236}">
                <a16:creationId xmlns:a16="http://schemas.microsoft.com/office/drawing/2014/main" id="{7112EE25-4EC6-4AA8-BB63-2D9FA2F09CFF}"/>
              </a:ext>
            </a:extLst>
          </p:cNvPr>
          <p:cNvSpPr/>
          <p:nvPr/>
        </p:nvSpPr>
        <p:spPr>
          <a:xfrm rot="10800000">
            <a:off x="4662406" y="216407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6796220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9825-395B-44E8-A278-81099D240B1D}"/>
              </a:ext>
            </a:extLst>
          </p:cNvPr>
          <p:cNvSpPr>
            <a:spLocks noGrp="1"/>
          </p:cNvSpPr>
          <p:nvPr>
            <p:ph type="title"/>
          </p:nvPr>
        </p:nvSpPr>
        <p:spPr/>
        <p:txBody>
          <a:bodyPr/>
          <a:lstStyle/>
          <a:p>
            <a:r>
              <a:rPr lang="en-MY" dirty="0"/>
              <a:t>POPULATE DUMMY DATA</a:t>
            </a:r>
          </a:p>
        </p:txBody>
      </p:sp>
      <p:sp>
        <p:nvSpPr>
          <p:cNvPr id="3" name="Content Placeholder 2">
            <a:extLst>
              <a:ext uri="{FF2B5EF4-FFF2-40B4-BE49-F238E27FC236}">
                <a16:creationId xmlns:a16="http://schemas.microsoft.com/office/drawing/2014/main" id="{989B51AC-F9A2-4636-A042-416E90D57E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0F9536F-18E0-441B-8AFD-BC99EE27205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72C1A9E-7825-468F-ABCA-ECC9E23B535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2F611D0-527F-492B-BA63-A53257C3F911}"/>
              </a:ext>
            </a:extLst>
          </p:cNvPr>
          <p:cNvSpPr>
            <a:spLocks noGrp="1"/>
          </p:cNvSpPr>
          <p:nvPr>
            <p:ph type="sldNum" sz="quarter" idx="12"/>
          </p:nvPr>
        </p:nvSpPr>
        <p:spPr/>
        <p:txBody>
          <a:bodyPr/>
          <a:lstStyle/>
          <a:p>
            <a:fld id="{4FAB73BC-B049-4115-A692-8D63A059BFB8}" type="slidenum">
              <a:rPr lang="en-US" smtClean="0"/>
              <a:t>167</a:t>
            </a:fld>
            <a:endParaRPr lang="en-US" dirty="0"/>
          </a:p>
        </p:txBody>
      </p:sp>
      <p:pic>
        <p:nvPicPr>
          <p:cNvPr id="7" name="Picture 6">
            <a:extLst>
              <a:ext uri="{FF2B5EF4-FFF2-40B4-BE49-F238E27FC236}">
                <a16:creationId xmlns:a16="http://schemas.microsoft.com/office/drawing/2014/main" id="{ECAC4445-3838-4A69-B132-14FDC4711DDF}"/>
              </a:ext>
            </a:extLst>
          </p:cNvPr>
          <p:cNvPicPr>
            <a:picLocks noChangeAspect="1"/>
          </p:cNvPicPr>
          <p:nvPr/>
        </p:nvPicPr>
        <p:blipFill>
          <a:blip r:embed="rId2"/>
          <a:stretch>
            <a:fillRect/>
          </a:stretch>
        </p:blipFill>
        <p:spPr>
          <a:xfrm>
            <a:off x="1443189" y="1233275"/>
            <a:ext cx="9206730" cy="5554704"/>
          </a:xfrm>
          <a:prstGeom prst="rect">
            <a:avLst/>
          </a:prstGeom>
        </p:spPr>
      </p:pic>
      <p:sp>
        <p:nvSpPr>
          <p:cNvPr id="8" name="Content Placeholder 2">
            <a:extLst>
              <a:ext uri="{FF2B5EF4-FFF2-40B4-BE49-F238E27FC236}">
                <a16:creationId xmlns:a16="http://schemas.microsoft.com/office/drawing/2014/main" id="{855FA18D-DDD0-45CD-840A-2167DE4A5F37}"/>
              </a:ext>
            </a:extLst>
          </p:cNvPr>
          <p:cNvSpPr txBox="1">
            <a:spLocks/>
          </p:cNvSpPr>
          <p:nvPr/>
        </p:nvSpPr>
        <p:spPr>
          <a:xfrm>
            <a:off x="3122908" y="3293350"/>
            <a:ext cx="2185261"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Right-click to insert new row</a:t>
            </a:r>
          </a:p>
        </p:txBody>
      </p:sp>
      <p:sp>
        <p:nvSpPr>
          <p:cNvPr id="9" name="Arrow: Striped Right 8">
            <a:extLst>
              <a:ext uri="{FF2B5EF4-FFF2-40B4-BE49-F238E27FC236}">
                <a16:creationId xmlns:a16="http://schemas.microsoft.com/office/drawing/2014/main" id="{5CCB59FD-8792-46F4-A9C3-1147DB33D32D}"/>
              </a:ext>
            </a:extLst>
          </p:cNvPr>
          <p:cNvSpPr/>
          <p:nvPr/>
        </p:nvSpPr>
        <p:spPr>
          <a:xfrm rot="10800000" flipH="1">
            <a:off x="3827904" y="4114800"/>
            <a:ext cx="1416938"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0537145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T13 DBCONNECT PDO</a:t>
            </a:r>
            <a:br>
              <a:rPr lang="en-US" dirty="0"/>
            </a:br>
            <a:r>
              <a:rPr lang="en-US" dirty="0"/>
              <a:t>(PANGKALAN DATA 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4627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dirty="0"/>
              <a:t>T13 DBCONNECT PDO</a:t>
            </a:r>
            <a:br>
              <a:rPr lang="en-US" dirty="0"/>
            </a:br>
            <a:r>
              <a:rPr lang="en-US" dirty="0"/>
              <a:t>(PANGKALAN DATA</a:t>
            </a:r>
            <a:br>
              <a:rPr lang="en-US" dirty="0"/>
            </a:br>
            <a:r>
              <a:rPr lang="en-US" dirty="0"/>
              <a:t>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45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AUDIO</a:t>
            </a:r>
          </a:p>
        </p:txBody>
      </p:sp>
      <p:sp>
        <p:nvSpPr>
          <p:cNvPr id="3" name="Content Placeholder 2"/>
          <p:cNvSpPr>
            <a:spLocks noGrp="1"/>
          </p:cNvSpPr>
          <p:nvPr>
            <p:ph idx="1"/>
          </p:nvPr>
        </p:nvSpPr>
        <p:spPr/>
        <p:txBody>
          <a:bodyPr>
            <a:normAutofit/>
          </a:bodyPr>
          <a:lstStyle/>
          <a:p>
            <a:pPr marL="0" indent="0">
              <a:buNone/>
            </a:pPr>
            <a:r>
              <a:rPr lang="en-US" sz="3600" dirty="0"/>
              <a:t>&lt;audio controls&gt;</a:t>
            </a:r>
            <a:br>
              <a:rPr lang="en-US" sz="3600" dirty="0"/>
            </a:br>
            <a:r>
              <a:rPr lang="en-US" sz="3600" dirty="0"/>
              <a:t>  &lt;source </a:t>
            </a:r>
            <a:r>
              <a:rPr lang="en-US" sz="3600" dirty="0" err="1"/>
              <a:t>src</a:t>
            </a:r>
            <a:r>
              <a:rPr lang="en-US" sz="3600" dirty="0"/>
              <a:t>="horse.ogg" type="audio/</a:t>
            </a:r>
            <a:r>
              <a:rPr lang="en-US" sz="3600" dirty="0" err="1"/>
              <a:t>ogg</a:t>
            </a:r>
            <a:r>
              <a:rPr lang="en-US" sz="3600" dirty="0"/>
              <a:t>"&gt;</a:t>
            </a:r>
            <a:br>
              <a:rPr lang="en-US" sz="3600" dirty="0"/>
            </a:br>
            <a:r>
              <a:rPr lang="en-US" sz="3600" dirty="0"/>
              <a:t>  &lt;source </a:t>
            </a:r>
            <a:r>
              <a:rPr lang="en-US" sz="3600" dirty="0" err="1"/>
              <a:t>src</a:t>
            </a:r>
            <a:r>
              <a:rPr lang="en-US" sz="3600" dirty="0"/>
              <a:t>="horse.mp3" type="audio/mpeg"&gt;</a:t>
            </a:r>
            <a:br>
              <a:rPr lang="en-US" sz="3600" dirty="0"/>
            </a:br>
            <a:r>
              <a:rPr lang="en-US" sz="3600" dirty="0"/>
              <a:t>Your browser does not support the audio element.</a:t>
            </a:r>
            <a:br>
              <a:rPr lang="en-US" sz="3600" dirty="0"/>
            </a:br>
            <a:r>
              <a:rPr lang="en-US" sz="3600" dirty="0"/>
              <a:t>&lt;/audio&gt;</a:t>
            </a:r>
          </a:p>
        </p:txBody>
      </p:sp>
      <p:sp>
        <p:nvSpPr>
          <p:cNvPr id="6" name="Date Placeholder 5"/>
          <p:cNvSpPr>
            <a:spLocks noGrp="1"/>
          </p:cNvSpPr>
          <p:nvPr>
            <p:ph type="dt" sz="half" idx="10"/>
          </p:nvPr>
        </p:nvSpPr>
        <p:spPr/>
        <p:txBody>
          <a:bodyPr/>
          <a:lstStyle/>
          <a:p>
            <a:fld id="{CC001007-5831-432E-96E2-6DDD37D49BE7}"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17</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6686550" y="4005292"/>
            <a:ext cx="2394117" cy="2852708"/>
          </a:xfrm>
          <a:prstGeom prst="rect">
            <a:avLst/>
          </a:prstGeom>
        </p:spPr>
      </p:pic>
    </p:spTree>
    <p:extLst>
      <p:ext uri="{BB962C8B-B14F-4D97-AF65-F5344CB8AC3E}">
        <p14:creationId xmlns:p14="http://schemas.microsoft.com/office/powerpoint/2010/main" val="155373889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170</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0129458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171</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6195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59FD-455B-458F-8226-39F85F76CF2D}"/>
              </a:ext>
            </a:extLst>
          </p:cNvPr>
          <p:cNvSpPr>
            <a:spLocks noGrp="1"/>
          </p:cNvSpPr>
          <p:nvPr>
            <p:ph type="title"/>
          </p:nvPr>
        </p:nvSpPr>
        <p:spPr>
          <a:xfrm>
            <a:off x="550190" y="284176"/>
            <a:ext cx="10436809" cy="1508760"/>
          </a:xfrm>
        </p:spPr>
        <p:txBody>
          <a:bodyPr/>
          <a:lstStyle/>
          <a:p>
            <a:r>
              <a:rPr lang="en-MY" dirty="0"/>
              <a:t>WHY </a:t>
            </a:r>
            <a:r>
              <a:rPr lang="en-MY" b="1" dirty="0"/>
              <a:t>PDO</a:t>
            </a:r>
            <a:r>
              <a:rPr lang="en-MY" dirty="0"/>
              <a:t> ? </a:t>
            </a:r>
          </a:p>
        </p:txBody>
      </p:sp>
      <p:sp>
        <p:nvSpPr>
          <p:cNvPr id="3" name="Content Placeholder 2">
            <a:extLst>
              <a:ext uri="{FF2B5EF4-FFF2-40B4-BE49-F238E27FC236}">
                <a16:creationId xmlns:a16="http://schemas.microsoft.com/office/drawing/2014/main" id="{131AFE2A-0B06-4456-91EE-BA2713E96770}"/>
              </a:ext>
            </a:extLst>
          </p:cNvPr>
          <p:cNvSpPr>
            <a:spLocks noGrp="1"/>
          </p:cNvSpPr>
          <p:nvPr>
            <p:ph idx="1"/>
          </p:nvPr>
        </p:nvSpPr>
        <p:spPr>
          <a:xfrm>
            <a:off x="550190" y="2011680"/>
            <a:ext cx="8105613" cy="4206240"/>
          </a:xfrm>
        </p:spPr>
        <p:txBody>
          <a:bodyPr>
            <a:normAutofit/>
          </a:bodyPr>
          <a:lstStyle/>
          <a:p>
            <a:r>
              <a:rPr lang="en-MY" sz="2800" dirty="0"/>
              <a:t>PDO – PHP Data Object</a:t>
            </a:r>
          </a:p>
          <a:p>
            <a:r>
              <a:rPr lang="en-MY" sz="2800" dirty="0"/>
              <a:t>Support different database</a:t>
            </a:r>
          </a:p>
          <a:p>
            <a:r>
              <a:rPr lang="en-MY" sz="2800" dirty="0"/>
              <a:t>mysqli – only for MySQL </a:t>
            </a:r>
          </a:p>
          <a:p>
            <a:pPr marL="0" indent="0">
              <a:buNone/>
            </a:pPr>
            <a:r>
              <a:rPr lang="en-MY" sz="2800" dirty="0"/>
              <a:t>  database connection</a:t>
            </a:r>
          </a:p>
          <a:p>
            <a:endParaRPr lang="en-MY" sz="2800" dirty="0"/>
          </a:p>
          <a:p>
            <a:endParaRPr lang="en-MY" sz="2800" dirty="0"/>
          </a:p>
          <a:p>
            <a:r>
              <a:rPr lang="en-MY" sz="2800" dirty="0">
                <a:hlinkClick r:id="rId2"/>
              </a:rPr>
              <a:t>https://www.php.net/manual/en/book.pdo.php</a:t>
            </a:r>
            <a:endParaRPr lang="en-MY" sz="2800" dirty="0"/>
          </a:p>
        </p:txBody>
      </p:sp>
      <p:sp>
        <p:nvSpPr>
          <p:cNvPr id="4" name="Date Placeholder 3">
            <a:extLst>
              <a:ext uri="{FF2B5EF4-FFF2-40B4-BE49-F238E27FC236}">
                <a16:creationId xmlns:a16="http://schemas.microsoft.com/office/drawing/2014/main" id="{BCBBF25B-1EDC-43E2-B18C-6B30BBB59C7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CD98115-CFA7-40E2-8F75-EFE156B63C3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04F4B0-8A35-446D-AF6E-406432C4924F}"/>
              </a:ext>
            </a:extLst>
          </p:cNvPr>
          <p:cNvSpPr>
            <a:spLocks noGrp="1"/>
          </p:cNvSpPr>
          <p:nvPr>
            <p:ph type="sldNum" sz="quarter" idx="12"/>
          </p:nvPr>
        </p:nvSpPr>
        <p:spPr/>
        <p:txBody>
          <a:bodyPr/>
          <a:lstStyle/>
          <a:p>
            <a:fld id="{4FAB73BC-B049-4115-A692-8D63A059BFB8}" type="slidenum">
              <a:rPr lang="en-US" smtClean="0"/>
              <a:t>172</a:t>
            </a:fld>
            <a:endParaRPr lang="en-US" dirty="0"/>
          </a:p>
        </p:txBody>
      </p:sp>
      <p:pic>
        <p:nvPicPr>
          <p:cNvPr id="1026" name="Picture 2" descr="Image result for database PDO php logo">
            <a:extLst>
              <a:ext uri="{FF2B5EF4-FFF2-40B4-BE49-F238E27FC236}">
                <a16:creationId xmlns:a16="http://schemas.microsoft.com/office/drawing/2014/main" id="{7F33488A-6B8B-488D-AA24-B2482FCA4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677" y="1392304"/>
            <a:ext cx="7257033" cy="381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6068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9419-172A-4D3E-A48A-1435E062848D}"/>
              </a:ext>
            </a:extLst>
          </p:cNvPr>
          <p:cNvSpPr>
            <a:spLocks noGrp="1"/>
          </p:cNvSpPr>
          <p:nvPr>
            <p:ph type="title"/>
          </p:nvPr>
        </p:nvSpPr>
        <p:spPr/>
        <p:txBody>
          <a:bodyPr/>
          <a:lstStyle/>
          <a:p>
            <a:r>
              <a:rPr lang="en-MY" dirty="0"/>
              <a:t>TEST DBCONNECT  TO DATABASE</a:t>
            </a:r>
          </a:p>
        </p:txBody>
      </p:sp>
      <p:sp>
        <p:nvSpPr>
          <p:cNvPr id="4" name="Date Placeholder 3">
            <a:extLst>
              <a:ext uri="{FF2B5EF4-FFF2-40B4-BE49-F238E27FC236}">
                <a16:creationId xmlns:a16="http://schemas.microsoft.com/office/drawing/2014/main" id="{6D1F8A53-7927-4DBD-B43B-7219BAB15C0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A5D06AD4-A097-4BB4-9BD2-FD5A17390C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9F26FD7-C362-451A-8D29-F68218B5480F}"/>
              </a:ext>
            </a:extLst>
          </p:cNvPr>
          <p:cNvSpPr>
            <a:spLocks noGrp="1"/>
          </p:cNvSpPr>
          <p:nvPr>
            <p:ph type="sldNum" sz="quarter" idx="12"/>
          </p:nvPr>
        </p:nvSpPr>
        <p:spPr/>
        <p:txBody>
          <a:bodyPr/>
          <a:lstStyle/>
          <a:p>
            <a:fld id="{4FAB73BC-B049-4115-A692-8D63A059BFB8}" type="slidenum">
              <a:rPr lang="en-US" smtClean="0"/>
              <a:t>173</a:t>
            </a:fld>
            <a:endParaRPr lang="en-US" dirty="0"/>
          </a:p>
        </p:txBody>
      </p:sp>
      <p:pic>
        <p:nvPicPr>
          <p:cNvPr id="7" name="Picture 6">
            <a:extLst>
              <a:ext uri="{FF2B5EF4-FFF2-40B4-BE49-F238E27FC236}">
                <a16:creationId xmlns:a16="http://schemas.microsoft.com/office/drawing/2014/main" id="{9D256C00-FB17-4ED2-8CE5-CCEEB403354C}"/>
              </a:ext>
            </a:extLst>
          </p:cNvPr>
          <p:cNvPicPr>
            <a:picLocks noChangeAspect="1"/>
          </p:cNvPicPr>
          <p:nvPr/>
        </p:nvPicPr>
        <p:blipFill rotWithShape="1">
          <a:blip r:embed="rId2"/>
          <a:srcRect t="5311" r="6591" b="7684"/>
          <a:stretch/>
        </p:blipFill>
        <p:spPr>
          <a:xfrm>
            <a:off x="1722895" y="1372798"/>
            <a:ext cx="10469105" cy="5485202"/>
          </a:xfrm>
          <a:prstGeom prst="rect">
            <a:avLst/>
          </a:prstGeom>
        </p:spPr>
      </p:pic>
    </p:spTree>
    <p:extLst>
      <p:ext uri="{BB962C8B-B14F-4D97-AF65-F5344CB8AC3E}">
        <p14:creationId xmlns:p14="http://schemas.microsoft.com/office/powerpoint/2010/main" val="21423855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6F24-0DC7-4966-9C22-4D34A1093546}"/>
              </a:ext>
            </a:extLst>
          </p:cNvPr>
          <p:cNvSpPr>
            <a:spLocks noGrp="1"/>
          </p:cNvSpPr>
          <p:nvPr>
            <p:ph type="title"/>
          </p:nvPr>
        </p:nvSpPr>
        <p:spPr/>
        <p:txBody>
          <a:bodyPr/>
          <a:lstStyle/>
          <a:p>
            <a:r>
              <a:rPr lang="en-MY" dirty="0"/>
              <a:t>HOW TO DISPLAY ALL RECORDS</a:t>
            </a:r>
          </a:p>
        </p:txBody>
      </p:sp>
      <p:sp>
        <p:nvSpPr>
          <p:cNvPr id="4" name="Date Placeholder 3">
            <a:extLst>
              <a:ext uri="{FF2B5EF4-FFF2-40B4-BE49-F238E27FC236}">
                <a16:creationId xmlns:a16="http://schemas.microsoft.com/office/drawing/2014/main" id="{A180872F-698F-4B78-8CAC-7706BD3E9FF3}"/>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5690F5AA-2FF0-4D49-9C53-54B407CB9C6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85134E8-6912-49EC-9054-128833B0E32B}"/>
              </a:ext>
            </a:extLst>
          </p:cNvPr>
          <p:cNvSpPr>
            <a:spLocks noGrp="1"/>
          </p:cNvSpPr>
          <p:nvPr>
            <p:ph type="sldNum" sz="quarter" idx="12"/>
          </p:nvPr>
        </p:nvSpPr>
        <p:spPr/>
        <p:txBody>
          <a:bodyPr/>
          <a:lstStyle/>
          <a:p>
            <a:fld id="{4FAB73BC-B049-4115-A692-8D63A059BFB8}" type="slidenum">
              <a:rPr lang="en-US" smtClean="0"/>
              <a:t>174</a:t>
            </a:fld>
            <a:endParaRPr lang="en-US" dirty="0"/>
          </a:p>
        </p:txBody>
      </p:sp>
      <p:pic>
        <p:nvPicPr>
          <p:cNvPr id="7" name="Picture 6">
            <a:extLst>
              <a:ext uri="{FF2B5EF4-FFF2-40B4-BE49-F238E27FC236}">
                <a16:creationId xmlns:a16="http://schemas.microsoft.com/office/drawing/2014/main" id="{76E8C8B5-15E7-46E7-9010-3F6B9526C818}"/>
              </a:ext>
            </a:extLst>
          </p:cNvPr>
          <p:cNvPicPr>
            <a:picLocks noChangeAspect="1"/>
          </p:cNvPicPr>
          <p:nvPr/>
        </p:nvPicPr>
        <p:blipFill>
          <a:blip r:embed="rId2"/>
          <a:stretch>
            <a:fillRect/>
          </a:stretch>
        </p:blipFill>
        <p:spPr>
          <a:xfrm>
            <a:off x="1814449" y="1294534"/>
            <a:ext cx="6419316" cy="5056849"/>
          </a:xfrm>
          <a:prstGeom prst="rect">
            <a:avLst/>
          </a:prstGeom>
        </p:spPr>
      </p:pic>
    </p:spTree>
    <p:extLst>
      <p:ext uri="{BB962C8B-B14F-4D97-AF65-F5344CB8AC3E}">
        <p14:creationId xmlns:p14="http://schemas.microsoft.com/office/powerpoint/2010/main" val="36573405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643-DA5C-4127-A7AF-EA4EC8983091}"/>
              </a:ext>
            </a:extLst>
          </p:cNvPr>
          <p:cNvSpPr>
            <a:spLocks noGrp="1"/>
          </p:cNvSpPr>
          <p:nvPr>
            <p:ph type="title"/>
          </p:nvPr>
        </p:nvSpPr>
        <p:spPr/>
        <p:txBody>
          <a:bodyPr/>
          <a:lstStyle/>
          <a:p>
            <a:r>
              <a:rPr lang="en-MY" dirty="0"/>
              <a:t>EMBED SQL STATEMENT</a:t>
            </a:r>
          </a:p>
        </p:txBody>
      </p:sp>
      <p:sp>
        <p:nvSpPr>
          <p:cNvPr id="3" name="Content Placeholder 2">
            <a:extLst>
              <a:ext uri="{FF2B5EF4-FFF2-40B4-BE49-F238E27FC236}">
                <a16:creationId xmlns:a16="http://schemas.microsoft.com/office/drawing/2014/main" id="{4CE44103-2754-4C12-9B84-F72E1DDFB34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21644EA-1428-4684-96A1-5CA3E0DEBD6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D025F71-8978-49A7-B081-CBC3654FFDD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72AADC-45D6-4A61-85F1-5A823A89B009}"/>
              </a:ext>
            </a:extLst>
          </p:cNvPr>
          <p:cNvSpPr>
            <a:spLocks noGrp="1"/>
          </p:cNvSpPr>
          <p:nvPr>
            <p:ph type="sldNum" sz="quarter" idx="12"/>
          </p:nvPr>
        </p:nvSpPr>
        <p:spPr/>
        <p:txBody>
          <a:bodyPr/>
          <a:lstStyle/>
          <a:p>
            <a:fld id="{4FAB73BC-B049-4115-A692-8D63A059BFB8}" type="slidenum">
              <a:rPr lang="en-US" smtClean="0"/>
              <a:t>175</a:t>
            </a:fld>
            <a:endParaRPr lang="en-US" dirty="0"/>
          </a:p>
        </p:txBody>
      </p:sp>
      <p:pic>
        <p:nvPicPr>
          <p:cNvPr id="7" name="Picture 6">
            <a:extLst>
              <a:ext uri="{FF2B5EF4-FFF2-40B4-BE49-F238E27FC236}">
                <a16:creationId xmlns:a16="http://schemas.microsoft.com/office/drawing/2014/main" id="{B6C323F8-1838-460C-A47A-62BE468E3FD6}"/>
              </a:ext>
            </a:extLst>
          </p:cNvPr>
          <p:cNvPicPr>
            <a:picLocks noChangeAspect="1"/>
          </p:cNvPicPr>
          <p:nvPr/>
        </p:nvPicPr>
        <p:blipFill rotWithShape="1">
          <a:blip r:embed="rId2"/>
          <a:srcRect t="8136" b="30531"/>
          <a:stretch/>
        </p:blipFill>
        <p:spPr>
          <a:xfrm>
            <a:off x="7750" y="2011680"/>
            <a:ext cx="12192000" cy="4206240"/>
          </a:xfrm>
          <a:prstGeom prst="rect">
            <a:avLst/>
          </a:prstGeom>
        </p:spPr>
      </p:pic>
    </p:spTree>
    <p:extLst>
      <p:ext uri="{BB962C8B-B14F-4D97-AF65-F5344CB8AC3E}">
        <p14:creationId xmlns:p14="http://schemas.microsoft.com/office/powerpoint/2010/main" val="204289140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176</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28311824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T14 DBCONNECT </a:t>
            </a:r>
            <a:br>
              <a:rPr lang="en-US" cap="none" dirty="0">
                <a:latin typeface="Roboto"/>
              </a:rPr>
            </a:br>
            <a:r>
              <a:rPr lang="en-US" cap="none" dirty="0">
                <a:latin typeface="Roboto"/>
              </a:rPr>
              <a:t>using mysqli</a:t>
            </a:r>
            <a:br>
              <a:rPr lang="en-US" cap="none" dirty="0">
                <a:latin typeface="Roboto"/>
              </a:rPr>
            </a:br>
            <a:r>
              <a:rPr lang="en-US" cap="none" dirty="0">
                <a:latin typeface="Roboto"/>
              </a:rPr>
              <a:t>(Pangkalan Data mysqli)</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0915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3" y="596685"/>
            <a:ext cx="12191997" cy="3228061"/>
          </a:xfrm>
          <a:solidFill>
            <a:schemeClr val="accent4"/>
          </a:solidFill>
        </p:spPr>
        <p:txBody>
          <a:bodyPr>
            <a:normAutofit/>
          </a:bodyPr>
          <a:lstStyle/>
          <a:p>
            <a:r>
              <a:rPr lang="en-US" sz="9800" cap="none" dirty="0">
                <a:latin typeface="Roboto"/>
              </a:rPr>
              <a:t>STAY HOME5, </a:t>
            </a:r>
            <a:br>
              <a:rPr lang="en-US" sz="9800" cap="none" dirty="0">
                <a:latin typeface="Roboto"/>
              </a:rPr>
            </a:br>
            <a:r>
              <a:rPr lang="en-US" sz="9800" cap="none" dirty="0">
                <a:latin typeface="Roboto"/>
              </a:rPr>
              <a:t>SAVE MALAYSIA!</a:t>
            </a:r>
            <a:br>
              <a:rPr lang="en-US" sz="7200" cap="none" dirty="0">
                <a:latin typeface="Roboto"/>
              </a:rPr>
            </a:br>
            <a:r>
              <a:rPr lang="en-US" b="1" cap="none" dirty="0">
                <a:latin typeface="Roboto"/>
              </a:rPr>
              <a:t>t14: mysqli</a:t>
            </a:r>
            <a:endParaRPr lang="en-US" sz="7200" b="1"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509220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512997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85613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1054186"/>
          </a:xfrm>
          <a:solidFill>
            <a:schemeClr val="accent2"/>
          </a:solidFill>
        </p:spPr>
        <p:txBody>
          <a:bodyPr>
            <a:normAutofit fontScale="92500" lnSpcReduction="20000"/>
          </a:bodyPr>
          <a:lstStyle/>
          <a:p>
            <a:pPr algn="l"/>
            <a:r>
              <a:rPr lang="en-US" b="1" dirty="0"/>
              <a:t> </a:t>
            </a:r>
            <a:r>
              <a:rPr lang="en-US" dirty="0">
                <a:latin typeface="Roboto"/>
              </a:rPr>
              <a:t>				            		      </a:t>
            </a:r>
          </a:p>
          <a:p>
            <a:pPr algn="l"/>
            <a:r>
              <a:rPr lang="en-US" sz="3000" b="1" dirty="0">
                <a:latin typeface="Roboto"/>
              </a:rPr>
              <a:t>						     </a:t>
            </a:r>
            <a:r>
              <a:rPr lang="en-US" sz="5200" dirty="0">
                <a:latin typeface="Roboto"/>
              </a:rPr>
              <a:t>bit.ly/</a:t>
            </a:r>
            <a:r>
              <a:rPr lang="en-US" sz="5200" b="1" dirty="0">
                <a:latin typeface="Roboto"/>
              </a:rPr>
              <a:t>fstmphpmysqli</a:t>
            </a:r>
            <a:endParaRPr lang="en-US" sz="3000" b="1" dirty="0">
              <a:latin typeface="Roboto"/>
            </a:endParaRP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88568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460504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ysql logo">
            <a:extLst>
              <a:ext uri="{FF2B5EF4-FFF2-40B4-BE49-F238E27FC236}">
                <a16:creationId xmlns:a16="http://schemas.microsoft.com/office/drawing/2014/main" id="{18EB3461-475F-4B56-A643-B4D5171282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1858" y="4111086"/>
            <a:ext cx="2720600" cy="272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9476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a:p>
            <a:pPr marL="0" indent="0" algn="just">
              <a:buNone/>
            </a:pPr>
            <a:endParaRPr lang="en-MY" sz="3200" dirty="0"/>
          </a:p>
          <a:p>
            <a:pPr marL="0" indent="0" algn="just">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179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30243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MAPS</a:t>
            </a:r>
          </a:p>
        </p:txBody>
      </p:sp>
      <p:pic>
        <p:nvPicPr>
          <p:cNvPr id="5" name="Content Placeholder 4"/>
          <p:cNvPicPr>
            <a:picLocks noGrp="1" noChangeAspect="1"/>
          </p:cNvPicPr>
          <p:nvPr>
            <p:ph idx="1"/>
          </p:nvPr>
        </p:nvPicPr>
        <p:blipFill>
          <a:blip r:embed="rId2"/>
          <a:stretch>
            <a:fillRect/>
          </a:stretch>
        </p:blipFill>
        <p:spPr>
          <a:xfrm>
            <a:off x="998173" y="1792936"/>
            <a:ext cx="10199352" cy="4726306"/>
          </a:xfrm>
        </p:spPr>
      </p:pic>
      <p:sp>
        <p:nvSpPr>
          <p:cNvPr id="3" name="Date Placeholder 2"/>
          <p:cNvSpPr>
            <a:spLocks noGrp="1"/>
          </p:cNvSpPr>
          <p:nvPr>
            <p:ph type="dt" sz="half" idx="10"/>
          </p:nvPr>
        </p:nvSpPr>
        <p:spPr/>
        <p:txBody>
          <a:bodyPr/>
          <a:lstStyle/>
          <a:p>
            <a:fld id="{9475D895-B54D-48AB-8957-6130386DA6B2}"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18</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75191985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180</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14460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 – DATABASE CONNECTION</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181</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Rounded Corners 2">
            <a:extLst>
              <a:ext uri="{FF2B5EF4-FFF2-40B4-BE49-F238E27FC236}">
                <a16:creationId xmlns:a16="http://schemas.microsoft.com/office/drawing/2014/main" id="{3277D5CB-8EA7-4917-A684-84321C6E51A2}"/>
              </a:ext>
            </a:extLst>
          </p:cNvPr>
          <p:cNvSpPr/>
          <p:nvPr/>
        </p:nvSpPr>
        <p:spPr>
          <a:xfrm>
            <a:off x="5007006" y="2006353"/>
            <a:ext cx="6946547" cy="4412806"/>
          </a:xfrm>
          <a:prstGeom prst="roundRect">
            <a:avLst/>
          </a:prstGeom>
          <a:noFill/>
          <a:ln w="1174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710414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182</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1" name="Picture 10">
            <a:extLst>
              <a:ext uri="{FF2B5EF4-FFF2-40B4-BE49-F238E27FC236}">
                <a16:creationId xmlns:a16="http://schemas.microsoft.com/office/drawing/2014/main" id="{F5DDB455-E41A-4AF5-9E7A-93FC0ACFBE13}"/>
              </a:ext>
            </a:extLst>
          </p:cNvPr>
          <p:cNvPicPr>
            <a:picLocks noChangeAspect="1"/>
          </p:cNvPicPr>
          <p:nvPr/>
        </p:nvPicPr>
        <p:blipFill>
          <a:blip r:embed="rId4"/>
          <a:stretch>
            <a:fillRect/>
          </a:stretch>
        </p:blipFill>
        <p:spPr>
          <a:xfrm>
            <a:off x="5644287" y="1480817"/>
            <a:ext cx="6368649" cy="4227600"/>
          </a:xfrm>
          <a:prstGeom prst="rect">
            <a:avLst/>
          </a:prstGeom>
        </p:spPr>
      </p:pic>
    </p:spTree>
    <p:extLst>
      <p:ext uri="{BB962C8B-B14F-4D97-AF65-F5344CB8AC3E}">
        <p14:creationId xmlns:p14="http://schemas.microsoft.com/office/powerpoint/2010/main" val="17928617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C39F1-869F-4FAE-B9F1-D88719F6DB57}"/>
              </a:ext>
            </a:extLst>
          </p:cNvPr>
          <p:cNvSpPr>
            <a:spLocks noGrp="1"/>
          </p:cNvSpPr>
          <p:nvPr>
            <p:ph type="title"/>
          </p:nvPr>
        </p:nvSpPr>
        <p:spPr/>
        <p:txBody>
          <a:bodyPr/>
          <a:lstStyle/>
          <a:p>
            <a:r>
              <a:rPr lang="en-MY" dirty="0"/>
              <a:t>PREPARE DATABASE NAME &amp; TABLE</a:t>
            </a:r>
          </a:p>
        </p:txBody>
      </p:sp>
      <p:sp>
        <p:nvSpPr>
          <p:cNvPr id="4" name="Date Placeholder 3">
            <a:extLst>
              <a:ext uri="{FF2B5EF4-FFF2-40B4-BE49-F238E27FC236}">
                <a16:creationId xmlns:a16="http://schemas.microsoft.com/office/drawing/2014/main" id="{468564CA-05BF-4A92-B876-F7E71D60E78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8E89E14A-4B29-462C-BF2C-D88B2CE07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D3E4A42-A344-4ABE-B413-26B3DB81ECD3}"/>
              </a:ext>
            </a:extLst>
          </p:cNvPr>
          <p:cNvSpPr>
            <a:spLocks noGrp="1"/>
          </p:cNvSpPr>
          <p:nvPr>
            <p:ph type="sldNum" sz="quarter" idx="12"/>
          </p:nvPr>
        </p:nvSpPr>
        <p:spPr/>
        <p:txBody>
          <a:bodyPr/>
          <a:lstStyle/>
          <a:p>
            <a:fld id="{4FAB73BC-B049-4115-A692-8D63A059BFB8}" type="slidenum">
              <a:rPr lang="en-US" smtClean="0"/>
              <a:t>183</a:t>
            </a:fld>
            <a:endParaRPr lang="en-US" dirty="0"/>
          </a:p>
        </p:txBody>
      </p:sp>
      <p:pic>
        <p:nvPicPr>
          <p:cNvPr id="7" name="Picture 6">
            <a:extLst>
              <a:ext uri="{FF2B5EF4-FFF2-40B4-BE49-F238E27FC236}">
                <a16:creationId xmlns:a16="http://schemas.microsoft.com/office/drawing/2014/main" id="{82F3505D-BDB8-48BE-B3DD-50AA656A4B32}"/>
              </a:ext>
            </a:extLst>
          </p:cNvPr>
          <p:cNvPicPr>
            <a:picLocks noChangeAspect="1"/>
          </p:cNvPicPr>
          <p:nvPr/>
        </p:nvPicPr>
        <p:blipFill>
          <a:blip r:embed="rId2"/>
          <a:stretch>
            <a:fillRect/>
          </a:stretch>
        </p:blipFill>
        <p:spPr>
          <a:xfrm>
            <a:off x="2627790" y="1276586"/>
            <a:ext cx="8993397" cy="5581414"/>
          </a:xfrm>
          <a:prstGeom prst="rect">
            <a:avLst/>
          </a:prstGeom>
        </p:spPr>
      </p:pic>
    </p:spTree>
    <p:extLst>
      <p:ext uri="{BB962C8B-B14F-4D97-AF65-F5344CB8AC3E}">
        <p14:creationId xmlns:p14="http://schemas.microsoft.com/office/powerpoint/2010/main" val="193188358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7C9C8-3F78-48CB-A345-4ADFFD42AE51}"/>
              </a:ext>
            </a:extLst>
          </p:cNvPr>
          <p:cNvSpPr>
            <a:spLocks noGrp="1"/>
          </p:cNvSpPr>
          <p:nvPr>
            <p:ph idx="1"/>
          </p:nvPr>
        </p:nvSpPr>
        <p:spPr>
          <a:xfrm>
            <a:off x="640080" y="1453896"/>
            <a:ext cx="10965111" cy="5047488"/>
          </a:xfrm>
          <a:solidFill>
            <a:schemeClr val="tx1"/>
          </a:solidFill>
        </p:spPr>
        <p:txBody>
          <a:bodyPr>
            <a:normAutofit fontScale="92500" lnSpcReduction="10000"/>
          </a:bodyPr>
          <a:lstStyle/>
          <a:p>
            <a:pPr marL="0" indent="0">
              <a:buNone/>
            </a:pPr>
            <a:r>
              <a:rPr lang="en-MY" sz="2800" dirty="0">
                <a:solidFill>
                  <a:schemeClr val="bg1"/>
                </a:solidFill>
                <a:latin typeface="Courier New" panose="02070309020205020404" pitchFamily="49" charset="0"/>
                <a:cs typeface="Courier New" panose="02070309020205020404" pitchFamily="49" charset="0"/>
              </a:rPr>
              <a:t>&lt;?php</a:t>
            </a:r>
          </a:p>
          <a:p>
            <a:pPr marL="0" indent="0">
              <a:buNone/>
            </a:pPr>
            <a:r>
              <a:rPr lang="en-MY" sz="2800" dirty="0">
                <a:solidFill>
                  <a:schemeClr val="bg1"/>
                </a:solidFill>
                <a:latin typeface="Courier New" panose="02070309020205020404" pitchFamily="49" charset="0"/>
                <a:cs typeface="Courier New" panose="02070309020205020404" pitchFamily="49" charset="0"/>
              </a:rPr>
              <a:t>$servername = "localhost";//server location / IP number</a:t>
            </a:r>
          </a:p>
          <a:p>
            <a:pPr marL="0" indent="0">
              <a:buNone/>
            </a:pPr>
            <a:r>
              <a:rPr lang="en-MY" sz="2800" dirty="0">
                <a:solidFill>
                  <a:schemeClr val="bg1"/>
                </a:solidFill>
                <a:latin typeface="Courier New" panose="02070309020205020404" pitchFamily="49" charset="0"/>
                <a:cs typeface="Courier New" panose="02070309020205020404" pitchFamily="49" charset="0"/>
              </a:rPr>
              <a:t>$username = "root";//db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$password = "abcd1234";//password for 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$dbname = "newsystem";//database name</a:t>
            </a:r>
          </a:p>
          <a:p>
            <a:pPr marL="0" indent="0">
              <a:buNone/>
            </a:pPr>
            <a:endParaRPr lang="en-MY" sz="2800" dirty="0">
              <a:solidFill>
                <a:schemeClr val="bg1"/>
              </a:solidFill>
              <a:latin typeface="Courier New" panose="02070309020205020404" pitchFamily="49" charset="0"/>
              <a:cs typeface="Courier New" panose="02070309020205020404" pitchFamily="49" charset="0"/>
            </a:endParaRPr>
          </a:p>
          <a:p>
            <a:pPr marL="0" indent="0">
              <a:buNone/>
            </a:pPr>
            <a:r>
              <a:rPr lang="en-MY" sz="2800" dirty="0">
                <a:solidFill>
                  <a:schemeClr val="bg1"/>
                </a:solidFill>
                <a:latin typeface="Courier New" panose="02070309020205020404" pitchFamily="49" charset="0"/>
                <a:cs typeface="Courier New" panose="02070309020205020404" pitchFamily="49" charset="0"/>
              </a:rPr>
              <a:t>// Create connection</a:t>
            </a:r>
          </a:p>
          <a:p>
            <a:pPr marL="0" indent="0">
              <a:buNone/>
            </a:pPr>
            <a:r>
              <a:rPr lang="en-MY" sz="2800" dirty="0">
                <a:solidFill>
                  <a:schemeClr val="bg1"/>
                </a:solidFill>
                <a:latin typeface="Courier New" panose="02070309020205020404" pitchFamily="49" charset="0"/>
                <a:cs typeface="Courier New" panose="02070309020205020404" pitchFamily="49" charset="0"/>
              </a:rPr>
              <a:t>$conn = </a:t>
            </a:r>
            <a:r>
              <a:rPr lang="en-MY" sz="2800" b="1" dirty="0">
                <a:solidFill>
                  <a:schemeClr val="bg1"/>
                </a:solidFill>
                <a:latin typeface="Courier New" panose="02070309020205020404" pitchFamily="49" charset="0"/>
                <a:cs typeface="Courier New" panose="02070309020205020404" pitchFamily="49" charset="0"/>
              </a:rPr>
              <a:t>mysqli_connect</a:t>
            </a:r>
            <a:r>
              <a:rPr lang="en-MY" sz="2800" dirty="0">
                <a:solidFill>
                  <a:schemeClr val="bg1"/>
                </a:solidFill>
                <a:latin typeface="Courier New" panose="02070309020205020404" pitchFamily="49" charset="0"/>
                <a:cs typeface="Courier New" panose="02070309020205020404" pitchFamily="49" charset="0"/>
              </a:rPr>
              <a:t>($servername, $username, </a:t>
            </a:r>
          </a:p>
          <a:p>
            <a:pPr marL="0" indent="0">
              <a:buNone/>
            </a:pPr>
            <a:r>
              <a:rPr lang="en-MY" sz="2800" dirty="0">
                <a:solidFill>
                  <a:schemeClr val="bg1"/>
                </a:solidFill>
                <a:latin typeface="Courier New" panose="02070309020205020404" pitchFamily="49" charset="0"/>
                <a:cs typeface="Courier New" panose="02070309020205020404" pitchFamily="49" charset="0"/>
              </a:rPr>
              <a:t>			$password, $dbname);</a:t>
            </a:r>
          </a:p>
        </p:txBody>
      </p:sp>
      <p:sp>
        <p:nvSpPr>
          <p:cNvPr id="4" name="Date Placeholder 3">
            <a:extLst>
              <a:ext uri="{FF2B5EF4-FFF2-40B4-BE49-F238E27FC236}">
                <a16:creationId xmlns:a16="http://schemas.microsoft.com/office/drawing/2014/main" id="{E1936D7A-7629-4EC9-BA5B-FF95367DA813}"/>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8E138869-3B9F-40AF-9E50-59E7061D859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E1C5EB-BD6C-4B9B-AD5D-8D4CD3EF3FE3}"/>
              </a:ext>
            </a:extLst>
          </p:cNvPr>
          <p:cNvSpPr>
            <a:spLocks noGrp="1"/>
          </p:cNvSpPr>
          <p:nvPr>
            <p:ph type="sldNum" sz="quarter" idx="12"/>
          </p:nvPr>
        </p:nvSpPr>
        <p:spPr/>
        <p:txBody>
          <a:bodyPr/>
          <a:lstStyle/>
          <a:p>
            <a:fld id="{4FAB73BC-B049-4115-A692-8D63A059BFB8}" type="slidenum">
              <a:rPr lang="en-US" smtClean="0"/>
              <a:t>184</a:t>
            </a:fld>
            <a:endParaRPr lang="en-US" dirty="0"/>
          </a:p>
        </p:txBody>
      </p:sp>
      <p:sp>
        <p:nvSpPr>
          <p:cNvPr id="7" name="Title 1">
            <a:extLst>
              <a:ext uri="{FF2B5EF4-FFF2-40B4-BE49-F238E27FC236}">
                <a16:creationId xmlns:a16="http://schemas.microsoft.com/office/drawing/2014/main" id="{5F87A5D4-EFCF-4BCB-8C87-C11E17C3D63D}"/>
              </a:ext>
            </a:extLst>
          </p:cNvPr>
          <p:cNvSpPr>
            <a:spLocks noGrp="1"/>
          </p:cNvSpPr>
          <p:nvPr>
            <p:ph type="title"/>
          </p:nvPr>
        </p:nvSpPr>
        <p:spPr>
          <a:xfrm>
            <a:off x="1202919" y="284176"/>
            <a:ext cx="9784080" cy="1508760"/>
          </a:xfrm>
        </p:spPr>
        <p:txBody>
          <a:bodyPr/>
          <a:lstStyle/>
          <a:p>
            <a:r>
              <a:rPr lang="en-MY" cap="none" dirty="0"/>
              <a:t>mysqli_connect ( )</a:t>
            </a:r>
          </a:p>
        </p:txBody>
      </p:sp>
    </p:spTree>
    <p:extLst>
      <p:ext uri="{BB962C8B-B14F-4D97-AF65-F5344CB8AC3E}">
        <p14:creationId xmlns:p14="http://schemas.microsoft.com/office/powerpoint/2010/main" val="151218893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30C38-D035-430A-8A7E-954AFA034562}"/>
              </a:ext>
            </a:extLst>
          </p:cNvPr>
          <p:cNvSpPr>
            <a:spLocks noGrp="1"/>
          </p:cNvSpPr>
          <p:nvPr>
            <p:ph type="title"/>
          </p:nvPr>
        </p:nvSpPr>
        <p:spPr/>
        <p:txBody>
          <a:bodyPr/>
          <a:lstStyle/>
          <a:p>
            <a:r>
              <a:rPr lang="en-MY" cap="none" dirty="0"/>
              <a:t>mysqli_connect ( )</a:t>
            </a:r>
          </a:p>
        </p:txBody>
      </p:sp>
      <p:sp>
        <p:nvSpPr>
          <p:cNvPr id="4" name="Date Placeholder 3">
            <a:extLst>
              <a:ext uri="{FF2B5EF4-FFF2-40B4-BE49-F238E27FC236}">
                <a16:creationId xmlns:a16="http://schemas.microsoft.com/office/drawing/2014/main" id="{FFD0F808-62BC-4369-9292-B93767AA6503}"/>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B48AEF7-401F-41D2-BCF2-8EF1E9B2A1D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583DFF9-530B-4A04-9F3C-D87EB061403A}"/>
              </a:ext>
            </a:extLst>
          </p:cNvPr>
          <p:cNvSpPr>
            <a:spLocks noGrp="1"/>
          </p:cNvSpPr>
          <p:nvPr>
            <p:ph type="sldNum" sz="quarter" idx="12"/>
          </p:nvPr>
        </p:nvSpPr>
        <p:spPr/>
        <p:txBody>
          <a:bodyPr/>
          <a:lstStyle/>
          <a:p>
            <a:fld id="{4FAB73BC-B049-4115-A692-8D63A059BFB8}" type="slidenum">
              <a:rPr lang="en-US" smtClean="0"/>
              <a:t>185</a:t>
            </a:fld>
            <a:endParaRPr lang="en-US" dirty="0"/>
          </a:p>
        </p:txBody>
      </p:sp>
      <p:pic>
        <p:nvPicPr>
          <p:cNvPr id="8" name="Picture 7">
            <a:extLst>
              <a:ext uri="{FF2B5EF4-FFF2-40B4-BE49-F238E27FC236}">
                <a16:creationId xmlns:a16="http://schemas.microsoft.com/office/drawing/2014/main" id="{5C088937-97F3-49D2-A682-9332251E6EB0}"/>
              </a:ext>
            </a:extLst>
          </p:cNvPr>
          <p:cNvPicPr>
            <a:picLocks noChangeAspect="1"/>
          </p:cNvPicPr>
          <p:nvPr/>
        </p:nvPicPr>
        <p:blipFill rotWithShape="1">
          <a:blip r:embed="rId2"/>
          <a:srcRect l="9861" t="5085" r="17055" b="9333"/>
          <a:stretch/>
        </p:blipFill>
        <p:spPr>
          <a:xfrm>
            <a:off x="2092270" y="1441041"/>
            <a:ext cx="7563173" cy="4981813"/>
          </a:xfrm>
          <a:prstGeom prst="rect">
            <a:avLst/>
          </a:prstGeom>
        </p:spPr>
      </p:pic>
    </p:spTree>
    <p:extLst>
      <p:ext uri="{BB962C8B-B14F-4D97-AF65-F5344CB8AC3E}">
        <p14:creationId xmlns:p14="http://schemas.microsoft.com/office/powerpoint/2010/main" val="10597395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ACC1-9B2B-4F90-A837-34699CA293A9}"/>
              </a:ext>
            </a:extLst>
          </p:cNvPr>
          <p:cNvSpPr>
            <a:spLocks noGrp="1"/>
          </p:cNvSpPr>
          <p:nvPr>
            <p:ph type="title"/>
          </p:nvPr>
        </p:nvSpPr>
        <p:spPr/>
        <p:txBody>
          <a:bodyPr/>
          <a:lstStyle/>
          <a:p>
            <a:r>
              <a:rPr lang="en-MY" dirty="0"/>
              <a:t>TEST SQL COMMANDS</a:t>
            </a:r>
          </a:p>
        </p:txBody>
      </p:sp>
      <p:sp>
        <p:nvSpPr>
          <p:cNvPr id="3" name="Content Placeholder 2">
            <a:extLst>
              <a:ext uri="{FF2B5EF4-FFF2-40B4-BE49-F238E27FC236}">
                <a16:creationId xmlns:a16="http://schemas.microsoft.com/office/drawing/2014/main" id="{B491B2C4-8CD6-4341-88A7-F5283AF3622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6D562E-3675-4831-99F7-4172C3611C70}"/>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6B6FE4C-139D-414D-8C08-96AC52BDF83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DF79C32-7252-48DE-9883-58E30E6326FB}"/>
              </a:ext>
            </a:extLst>
          </p:cNvPr>
          <p:cNvSpPr>
            <a:spLocks noGrp="1"/>
          </p:cNvSpPr>
          <p:nvPr>
            <p:ph type="sldNum" sz="quarter" idx="12"/>
          </p:nvPr>
        </p:nvSpPr>
        <p:spPr/>
        <p:txBody>
          <a:bodyPr/>
          <a:lstStyle/>
          <a:p>
            <a:fld id="{4FAB73BC-B049-4115-A692-8D63A059BFB8}" type="slidenum">
              <a:rPr lang="en-US" smtClean="0"/>
              <a:t>186</a:t>
            </a:fld>
            <a:endParaRPr lang="en-US" dirty="0"/>
          </a:p>
        </p:txBody>
      </p:sp>
      <p:pic>
        <p:nvPicPr>
          <p:cNvPr id="7" name="Picture 6">
            <a:extLst>
              <a:ext uri="{FF2B5EF4-FFF2-40B4-BE49-F238E27FC236}">
                <a16:creationId xmlns:a16="http://schemas.microsoft.com/office/drawing/2014/main" id="{C9ECCDCC-2B90-477C-AB15-EE4EA653D0A6}"/>
              </a:ext>
            </a:extLst>
          </p:cNvPr>
          <p:cNvPicPr>
            <a:picLocks noChangeAspect="1"/>
          </p:cNvPicPr>
          <p:nvPr/>
        </p:nvPicPr>
        <p:blipFill>
          <a:blip r:embed="rId2"/>
          <a:stretch>
            <a:fillRect/>
          </a:stretch>
        </p:blipFill>
        <p:spPr>
          <a:xfrm>
            <a:off x="1585604" y="1265287"/>
            <a:ext cx="9688947" cy="5313530"/>
          </a:xfrm>
          <a:prstGeom prst="rect">
            <a:avLst/>
          </a:prstGeom>
        </p:spPr>
      </p:pic>
    </p:spTree>
    <p:extLst>
      <p:ext uri="{BB962C8B-B14F-4D97-AF65-F5344CB8AC3E}">
        <p14:creationId xmlns:p14="http://schemas.microsoft.com/office/powerpoint/2010/main" val="17287881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9BD0-0AFE-401E-8C65-35C2DAC13C38}"/>
              </a:ext>
            </a:extLst>
          </p:cNvPr>
          <p:cNvSpPr>
            <a:spLocks noGrp="1"/>
          </p:cNvSpPr>
          <p:nvPr>
            <p:ph type="title"/>
          </p:nvPr>
        </p:nvSpPr>
        <p:spPr/>
        <p:txBody>
          <a:bodyPr/>
          <a:lstStyle/>
          <a:p>
            <a:r>
              <a:rPr lang="en-MY" dirty="0"/>
              <a:t>MSQLI FUNCTIONS</a:t>
            </a:r>
          </a:p>
        </p:txBody>
      </p:sp>
      <p:sp>
        <p:nvSpPr>
          <p:cNvPr id="3" name="Content Placeholder 2">
            <a:extLst>
              <a:ext uri="{FF2B5EF4-FFF2-40B4-BE49-F238E27FC236}">
                <a16:creationId xmlns:a16="http://schemas.microsoft.com/office/drawing/2014/main" id="{B0B34B4F-8E23-465A-8CCA-37AE3E367F7B}"/>
              </a:ext>
            </a:extLst>
          </p:cNvPr>
          <p:cNvSpPr>
            <a:spLocks noGrp="1"/>
          </p:cNvSpPr>
          <p:nvPr>
            <p:ph idx="1"/>
          </p:nvPr>
        </p:nvSpPr>
        <p:spPr/>
        <p:txBody>
          <a:bodyPr>
            <a:normAutofit lnSpcReduction="10000"/>
          </a:bodyPr>
          <a:lstStyle/>
          <a:p>
            <a:pPr marL="0" indent="0">
              <a:buNone/>
            </a:pPr>
            <a:r>
              <a:rPr lang="en-US" sz="2800" dirty="0"/>
              <a:t>$result = </a:t>
            </a:r>
            <a:r>
              <a:rPr lang="en-US" sz="3600" b="1" dirty="0">
                <a:solidFill>
                  <a:srgbClr val="FFFF00"/>
                </a:solidFill>
              </a:rPr>
              <a:t>mysqli_query</a:t>
            </a:r>
            <a:r>
              <a:rPr lang="en-US" sz="3600" dirty="0"/>
              <a:t>($conn, $sql)</a:t>
            </a:r>
          </a:p>
          <a:p>
            <a:pPr marL="0" indent="0">
              <a:buNone/>
            </a:pPr>
            <a:r>
              <a:rPr lang="en-US" dirty="0"/>
              <a:t>PHP.net/mysqli_query : Performs an SQL query on the database</a:t>
            </a:r>
          </a:p>
          <a:p>
            <a:pPr marL="0" indent="0">
              <a:buNone/>
            </a:pPr>
            <a:endParaRPr lang="en-US" dirty="0"/>
          </a:p>
          <a:p>
            <a:pPr marL="0" indent="0">
              <a:buNone/>
            </a:pPr>
            <a:r>
              <a:rPr lang="en-US" dirty="0"/>
              <a:t>if (</a:t>
            </a:r>
            <a:r>
              <a:rPr lang="en-US" sz="3600" b="1" dirty="0">
                <a:solidFill>
                  <a:srgbClr val="FFFF00"/>
                </a:solidFill>
              </a:rPr>
              <a:t>mysqli_num_rows</a:t>
            </a:r>
            <a:r>
              <a:rPr lang="en-US" sz="3600" dirty="0"/>
              <a:t>($result) </a:t>
            </a:r>
            <a:r>
              <a:rPr lang="en-US" dirty="0"/>
              <a:t>&gt; 0)</a:t>
            </a:r>
          </a:p>
          <a:p>
            <a:pPr marL="0" indent="0">
              <a:buNone/>
            </a:pPr>
            <a:r>
              <a:rPr lang="en-US" dirty="0"/>
              <a:t>PHP.net/mysqli_num_rows : Gets the number of rows in a result</a:t>
            </a:r>
          </a:p>
          <a:p>
            <a:pPr marL="0" indent="0">
              <a:buNone/>
            </a:pPr>
            <a:endParaRPr lang="en-US" dirty="0"/>
          </a:p>
          <a:p>
            <a:pPr marL="0" indent="0">
              <a:buNone/>
            </a:pPr>
            <a:r>
              <a:rPr lang="en-US" dirty="0"/>
              <a:t>while($row = </a:t>
            </a:r>
            <a:r>
              <a:rPr lang="en-US" sz="3600" b="1" dirty="0">
                <a:solidFill>
                  <a:srgbClr val="FFFF00"/>
                </a:solidFill>
              </a:rPr>
              <a:t>mysqli_fetch_assoc</a:t>
            </a:r>
            <a:r>
              <a:rPr lang="en-US" sz="3600" dirty="0"/>
              <a:t>($result)</a:t>
            </a:r>
            <a:r>
              <a:rPr lang="en-US" dirty="0"/>
              <a:t>) {</a:t>
            </a:r>
          </a:p>
          <a:p>
            <a:pPr marL="0" indent="0">
              <a:buNone/>
            </a:pPr>
            <a:r>
              <a:rPr lang="en-US" dirty="0"/>
              <a:t>PHP.net/mysqli_fetch_assoc : Fetch a result row as an associative array</a:t>
            </a:r>
          </a:p>
          <a:p>
            <a:pPr marL="0" indent="0">
              <a:buNone/>
            </a:pPr>
            <a:endParaRPr lang="en-MY" dirty="0"/>
          </a:p>
        </p:txBody>
      </p:sp>
      <p:sp>
        <p:nvSpPr>
          <p:cNvPr id="4" name="Date Placeholder 3">
            <a:extLst>
              <a:ext uri="{FF2B5EF4-FFF2-40B4-BE49-F238E27FC236}">
                <a16:creationId xmlns:a16="http://schemas.microsoft.com/office/drawing/2014/main" id="{B41E153C-5783-4EA2-80DC-C21333AD7B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A852D59-EF00-44A5-8354-E248672D2B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82503BC-BE97-417F-9BA7-1A90D3DF424F}"/>
              </a:ext>
            </a:extLst>
          </p:cNvPr>
          <p:cNvSpPr>
            <a:spLocks noGrp="1"/>
          </p:cNvSpPr>
          <p:nvPr>
            <p:ph type="sldNum" sz="quarter" idx="12"/>
          </p:nvPr>
        </p:nvSpPr>
        <p:spPr/>
        <p:txBody>
          <a:bodyPr/>
          <a:lstStyle/>
          <a:p>
            <a:fld id="{4FAB73BC-B049-4115-A692-8D63A059BFB8}" type="slidenum">
              <a:rPr lang="en-US" smtClean="0"/>
              <a:t>187</a:t>
            </a:fld>
            <a:endParaRPr lang="en-US" dirty="0"/>
          </a:p>
        </p:txBody>
      </p:sp>
    </p:spTree>
    <p:extLst>
      <p:ext uri="{BB962C8B-B14F-4D97-AF65-F5344CB8AC3E}">
        <p14:creationId xmlns:p14="http://schemas.microsoft.com/office/powerpoint/2010/main" val="159891348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188</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4699" y="2514600"/>
            <a:ext cx="5502333" cy="375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78015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C431-7C39-4516-B826-303E4FA20117}"/>
              </a:ext>
            </a:extLst>
          </p:cNvPr>
          <p:cNvSpPr>
            <a:spLocks noGrp="1"/>
          </p:cNvSpPr>
          <p:nvPr>
            <p:ph type="title"/>
          </p:nvPr>
        </p:nvSpPr>
        <p:spPr/>
        <p:txBody>
          <a:bodyPr/>
          <a:lstStyle/>
          <a:p>
            <a:r>
              <a:rPr lang="en-MY" dirty="0"/>
              <a:t>EMBED SQL IN PHP</a:t>
            </a:r>
          </a:p>
        </p:txBody>
      </p:sp>
      <p:sp>
        <p:nvSpPr>
          <p:cNvPr id="3" name="Content Placeholder 2">
            <a:extLst>
              <a:ext uri="{FF2B5EF4-FFF2-40B4-BE49-F238E27FC236}">
                <a16:creationId xmlns:a16="http://schemas.microsoft.com/office/drawing/2014/main" id="{023B4668-847D-4CE3-8C26-BE6E4DDD6DA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030699A-346F-4491-8B9B-16EF45120A9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277905C-1236-4A9A-AF54-27569E6D575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EA5E2BD-D0D4-4B1E-84D9-A707226EA37A}"/>
              </a:ext>
            </a:extLst>
          </p:cNvPr>
          <p:cNvSpPr>
            <a:spLocks noGrp="1"/>
          </p:cNvSpPr>
          <p:nvPr>
            <p:ph type="sldNum" sz="quarter" idx="12"/>
          </p:nvPr>
        </p:nvSpPr>
        <p:spPr/>
        <p:txBody>
          <a:bodyPr/>
          <a:lstStyle/>
          <a:p>
            <a:fld id="{4FAB73BC-B049-4115-A692-8D63A059BFB8}" type="slidenum">
              <a:rPr lang="en-US" smtClean="0"/>
              <a:t>189</a:t>
            </a:fld>
            <a:endParaRPr lang="en-US" dirty="0"/>
          </a:p>
        </p:txBody>
      </p:sp>
      <p:pic>
        <p:nvPicPr>
          <p:cNvPr id="7" name="Picture 6">
            <a:extLst>
              <a:ext uri="{FF2B5EF4-FFF2-40B4-BE49-F238E27FC236}">
                <a16:creationId xmlns:a16="http://schemas.microsoft.com/office/drawing/2014/main" id="{2C875EF3-219A-4A41-8BA5-2EEE96916D8C}"/>
              </a:ext>
            </a:extLst>
          </p:cNvPr>
          <p:cNvPicPr>
            <a:picLocks noChangeAspect="1"/>
          </p:cNvPicPr>
          <p:nvPr/>
        </p:nvPicPr>
        <p:blipFill rotWithShape="1">
          <a:blip r:embed="rId2"/>
          <a:srcRect l="10996" t="8285" r="9883" b="46278"/>
          <a:stretch/>
        </p:blipFill>
        <p:spPr>
          <a:xfrm>
            <a:off x="1202266" y="1997870"/>
            <a:ext cx="10635852" cy="3435659"/>
          </a:xfrm>
          <a:prstGeom prst="rect">
            <a:avLst/>
          </a:prstGeom>
        </p:spPr>
      </p:pic>
    </p:spTree>
    <p:extLst>
      <p:ext uri="{BB962C8B-B14F-4D97-AF65-F5344CB8AC3E}">
        <p14:creationId xmlns:p14="http://schemas.microsoft.com/office/powerpoint/2010/main" val="3425808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&lt;DIV&gt;</a:t>
            </a:r>
          </a:p>
        </p:txBody>
      </p:sp>
      <p:pic>
        <p:nvPicPr>
          <p:cNvPr id="4" name="Content Placeholder 3"/>
          <p:cNvPicPr>
            <a:picLocks noGrp="1" noChangeAspect="1"/>
          </p:cNvPicPr>
          <p:nvPr>
            <p:ph idx="1"/>
          </p:nvPr>
        </p:nvPicPr>
        <p:blipFill>
          <a:blip r:embed="rId2"/>
          <a:stretch>
            <a:fillRect/>
          </a:stretch>
        </p:blipFill>
        <p:spPr>
          <a:xfrm>
            <a:off x="1078924" y="1819827"/>
            <a:ext cx="10010109" cy="4724770"/>
          </a:xfrm>
        </p:spPr>
      </p:pic>
      <p:sp>
        <p:nvSpPr>
          <p:cNvPr id="3" name="Date Placeholder 2"/>
          <p:cNvSpPr>
            <a:spLocks noGrp="1"/>
          </p:cNvSpPr>
          <p:nvPr>
            <p:ph type="dt" sz="half" idx="10"/>
          </p:nvPr>
        </p:nvSpPr>
        <p:spPr/>
        <p:txBody>
          <a:bodyPr/>
          <a:lstStyle/>
          <a:p>
            <a:fld id="{37030D26-4BCB-4252-8561-0E7C0FDF8250}"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44918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7ED6-BB49-4124-9F6A-BCDFEB04EDC7}"/>
              </a:ext>
            </a:extLst>
          </p:cNvPr>
          <p:cNvSpPr>
            <a:spLocks noGrp="1"/>
          </p:cNvSpPr>
          <p:nvPr>
            <p:ph type="title"/>
          </p:nvPr>
        </p:nvSpPr>
        <p:spPr/>
        <p:txBody>
          <a:bodyPr/>
          <a:lstStyle/>
          <a:p>
            <a:r>
              <a:rPr lang="en-MY" dirty="0"/>
              <a:t>DISPLAY RESULT SET</a:t>
            </a:r>
          </a:p>
        </p:txBody>
      </p:sp>
      <p:sp>
        <p:nvSpPr>
          <p:cNvPr id="3" name="Content Placeholder 2">
            <a:extLst>
              <a:ext uri="{FF2B5EF4-FFF2-40B4-BE49-F238E27FC236}">
                <a16:creationId xmlns:a16="http://schemas.microsoft.com/office/drawing/2014/main" id="{A23AA08B-4D07-4D77-9320-4CB54E06D7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CF0D1DF-1C85-4403-B8B3-6435AC912810}"/>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D03B1D8-140C-4C85-B275-D8FF7F9AD37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3CD258D-DC4E-4235-B040-BB1D19F0D38D}"/>
              </a:ext>
            </a:extLst>
          </p:cNvPr>
          <p:cNvSpPr>
            <a:spLocks noGrp="1"/>
          </p:cNvSpPr>
          <p:nvPr>
            <p:ph type="sldNum" sz="quarter" idx="12"/>
          </p:nvPr>
        </p:nvSpPr>
        <p:spPr/>
        <p:txBody>
          <a:bodyPr/>
          <a:lstStyle/>
          <a:p>
            <a:fld id="{4FAB73BC-B049-4115-A692-8D63A059BFB8}" type="slidenum">
              <a:rPr lang="en-US" smtClean="0"/>
              <a:t>190</a:t>
            </a:fld>
            <a:endParaRPr lang="en-US" dirty="0"/>
          </a:p>
        </p:txBody>
      </p:sp>
      <p:pic>
        <p:nvPicPr>
          <p:cNvPr id="8" name="Picture 7">
            <a:extLst>
              <a:ext uri="{FF2B5EF4-FFF2-40B4-BE49-F238E27FC236}">
                <a16:creationId xmlns:a16="http://schemas.microsoft.com/office/drawing/2014/main" id="{DD31E379-D251-4608-AF20-467978ECCF30}"/>
              </a:ext>
            </a:extLst>
          </p:cNvPr>
          <p:cNvPicPr>
            <a:picLocks noChangeAspect="1"/>
          </p:cNvPicPr>
          <p:nvPr/>
        </p:nvPicPr>
        <p:blipFill rotWithShape="1">
          <a:blip r:embed="rId2"/>
          <a:srcRect l="10995" t="8414" r="12574" b="14693"/>
          <a:stretch/>
        </p:blipFill>
        <p:spPr>
          <a:xfrm>
            <a:off x="1322512" y="1300487"/>
            <a:ext cx="9696828" cy="5487491"/>
          </a:xfrm>
          <a:prstGeom prst="rect">
            <a:avLst/>
          </a:prstGeom>
        </p:spPr>
      </p:pic>
    </p:spTree>
    <p:extLst>
      <p:ext uri="{BB962C8B-B14F-4D97-AF65-F5344CB8AC3E}">
        <p14:creationId xmlns:p14="http://schemas.microsoft.com/office/powerpoint/2010/main" val="2187443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191</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50125482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cap="none" dirty="0">
                <a:latin typeface="Roboto"/>
              </a:rPr>
              <a:t>T15 SEARCH IN DB</a:t>
            </a:r>
            <a:br>
              <a:rPr lang="en-US" cap="none" dirty="0">
                <a:latin typeface="Roboto"/>
              </a:rPr>
            </a:br>
            <a:r>
              <a:rPr lang="en-US" cap="none" dirty="0">
                <a:latin typeface="Roboto"/>
              </a:rPr>
              <a:t>(Carian dalam DB)</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7945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193</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3786692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194</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7970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195</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38558438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BCAC-AAEA-4F36-B547-563D4C31AEBC}"/>
              </a:ext>
            </a:extLst>
          </p:cNvPr>
          <p:cNvSpPr>
            <a:spLocks noGrp="1"/>
          </p:cNvSpPr>
          <p:nvPr>
            <p:ph type="title"/>
          </p:nvPr>
        </p:nvSpPr>
        <p:spPr/>
        <p:txBody>
          <a:bodyPr/>
          <a:lstStyle/>
          <a:p>
            <a:r>
              <a:rPr lang="en-MY" dirty="0"/>
              <a:t>CODE: </a:t>
            </a:r>
            <a:r>
              <a:rPr lang="en-MY" cap="none" dirty="0"/>
              <a:t>search.php</a:t>
            </a:r>
            <a:endParaRPr lang="en-MY" dirty="0"/>
          </a:p>
        </p:txBody>
      </p:sp>
      <p:sp>
        <p:nvSpPr>
          <p:cNvPr id="4" name="Date Placeholder 3">
            <a:extLst>
              <a:ext uri="{FF2B5EF4-FFF2-40B4-BE49-F238E27FC236}">
                <a16:creationId xmlns:a16="http://schemas.microsoft.com/office/drawing/2014/main" id="{64F7A452-BE73-4060-BF94-2C2457D93220}"/>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9788ACBD-E8CF-41E0-8B37-37EB6F8FDFB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943E90-A4B3-4F53-B40B-2A6B67144CDC}"/>
              </a:ext>
            </a:extLst>
          </p:cNvPr>
          <p:cNvSpPr>
            <a:spLocks noGrp="1"/>
          </p:cNvSpPr>
          <p:nvPr>
            <p:ph type="sldNum" sz="quarter" idx="12"/>
          </p:nvPr>
        </p:nvSpPr>
        <p:spPr/>
        <p:txBody>
          <a:bodyPr/>
          <a:lstStyle/>
          <a:p>
            <a:fld id="{4FAB73BC-B049-4115-A692-8D63A059BFB8}" type="slidenum">
              <a:rPr lang="en-US" smtClean="0"/>
              <a:t>196</a:t>
            </a:fld>
            <a:endParaRPr lang="en-US" dirty="0"/>
          </a:p>
        </p:txBody>
      </p:sp>
      <p:pic>
        <p:nvPicPr>
          <p:cNvPr id="7" name="Picture 6">
            <a:extLst>
              <a:ext uri="{FF2B5EF4-FFF2-40B4-BE49-F238E27FC236}">
                <a16:creationId xmlns:a16="http://schemas.microsoft.com/office/drawing/2014/main" id="{895F66C3-5DFA-44D1-9430-CB70C30847E7}"/>
              </a:ext>
            </a:extLst>
          </p:cNvPr>
          <p:cNvPicPr>
            <a:picLocks noChangeAspect="1"/>
          </p:cNvPicPr>
          <p:nvPr/>
        </p:nvPicPr>
        <p:blipFill>
          <a:blip r:embed="rId2"/>
          <a:stretch>
            <a:fillRect/>
          </a:stretch>
        </p:blipFill>
        <p:spPr>
          <a:xfrm>
            <a:off x="1790054" y="1191040"/>
            <a:ext cx="10401946" cy="5406275"/>
          </a:xfrm>
          <a:prstGeom prst="rect">
            <a:avLst/>
          </a:prstGeom>
        </p:spPr>
      </p:pic>
    </p:spTree>
    <p:extLst>
      <p:ext uri="{BB962C8B-B14F-4D97-AF65-F5344CB8AC3E}">
        <p14:creationId xmlns:p14="http://schemas.microsoft.com/office/powerpoint/2010/main" val="110699980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EC07-5488-478E-A56B-DE7C43D5C648}"/>
              </a:ext>
            </a:extLst>
          </p:cNvPr>
          <p:cNvSpPr>
            <a:spLocks noGrp="1"/>
          </p:cNvSpPr>
          <p:nvPr>
            <p:ph type="title"/>
          </p:nvPr>
        </p:nvSpPr>
        <p:spPr/>
        <p:txBody>
          <a:bodyPr/>
          <a:lstStyle/>
          <a:p>
            <a:r>
              <a:rPr lang="en-MY" dirty="0"/>
              <a:t>POPULATE DATA INSIDE TABLE</a:t>
            </a:r>
          </a:p>
        </p:txBody>
      </p:sp>
      <p:sp>
        <p:nvSpPr>
          <p:cNvPr id="4" name="Date Placeholder 3">
            <a:extLst>
              <a:ext uri="{FF2B5EF4-FFF2-40B4-BE49-F238E27FC236}">
                <a16:creationId xmlns:a16="http://schemas.microsoft.com/office/drawing/2014/main" id="{DBC455C8-902D-46C0-808A-FCA67010610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A4D097B-043F-4EB0-805E-E3D5226E1A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58CCB0F-7892-4D73-B087-36F8E9AA96DD}"/>
              </a:ext>
            </a:extLst>
          </p:cNvPr>
          <p:cNvSpPr>
            <a:spLocks noGrp="1"/>
          </p:cNvSpPr>
          <p:nvPr>
            <p:ph type="sldNum" sz="quarter" idx="12"/>
          </p:nvPr>
        </p:nvSpPr>
        <p:spPr/>
        <p:txBody>
          <a:bodyPr/>
          <a:lstStyle/>
          <a:p>
            <a:fld id="{4FAB73BC-B049-4115-A692-8D63A059BFB8}" type="slidenum">
              <a:rPr lang="en-US" smtClean="0"/>
              <a:t>197</a:t>
            </a:fld>
            <a:endParaRPr lang="en-US" dirty="0"/>
          </a:p>
        </p:txBody>
      </p:sp>
      <p:pic>
        <p:nvPicPr>
          <p:cNvPr id="7" name="Picture 6">
            <a:extLst>
              <a:ext uri="{FF2B5EF4-FFF2-40B4-BE49-F238E27FC236}">
                <a16:creationId xmlns:a16="http://schemas.microsoft.com/office/drawing/2014/main" id="{2492F1A9-5323-4545-B41D-29C75F8D300E}"/>
              </a:ext>
            </a:extLst>
          </p:cNvPr>
          <p:cNvPicPr>
            <a:picLocks noChangeAspect="1"/>
          </p:cNvPicPr>
          <p:nvPr/>
        </p:nvPicPr>
        <p:blipFill rotWithShape="1">
          <a:blip r:embed="rId2"/>
          <a:srcRect l="16652" t="4144" r="8157" b="5310"/>
          <a:stretch/>
        </p:blipFill>
        <p:spPr>
          <a:xfrm>
            <a:off x="2505560" y="1271238"/>
            <a:ext cx="8144359" cy="5516741"/>
          </a:xfrm>
          <a:prstGeom prst="rect">
            <a:avLst/>
          </a:prstGeom>
        </p:spPr>
      </p:pic>
    </p:spTree>
    <p:extLst>
      <p:ext uri="{BB962C8B-B14F-4D97-AF65-F5344CB8AC3E}">
        <p14:creationId xmlns:p14="http://schemas.microsoft.com/office/powerpoint/2010/main" val="15645758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Next</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198</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758822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sz="4400" cap="none">
                <a:latin typeface="Roboto"/>
              </a:rPr>
              <a:t>T16 </a:t>
            </a:r>
            <a:r>
              <a:rPr lang="en-US" sz="4400" cap="none" dirty="0">
                <a:latin typeface="Roboto"/>
              </a:rPr>
              <a:t>BOOTSTRAP </a:t>
            </a:r>
            <a:br>
              <a:rPr lang="en-US" sz="4400" cap="none" dirty="0">
                <a:latin typeface="Roboto"/>
              </a:rPr>
            </a:br>
            <a:r>
              <a:rPr lang="en-US" sz="4400" cap="none" dirty="0">
                <a:latin typeface="Roboto"/>
              </a:rPr>
              <a:t>TEMPLATE</a:t>
            </a:r>
            <a:br>
              <a:rPr lang="en-US" sz="4400" cap="none" dirty="0">
                <a:latin typeface="Roboto"/>
              </a:rPr>
            </a:br>
            <a:endParaRPr lang="en-US" sz="4400" cap="none" dirty="0">
              <a:latin typeface="Roboto"/>
            </a:endParaRPr>
          </a:p>
        </p:txBody>
      </p:sp>
      <p:pic>
        <p:nvPicPr>
          <p:cNvPr id="5" name="Picture 4">
            <a:hlinkClick r:id="rId3"/>
          </p:cNvPr>
          <p:cNvPicPr>
            <a:picLocks noChangeAspect="1"/>
          </p:cNvPicPr>
          <p:nvPr/>
        </p:nvPicPr>
        <p:blipFill>
          <a:blip r:embed="rId4"/>
          <a:stretch>
            <a:fillRect/>
          </a:stretch>
        </p:blipFill>
        <p:spPr>
          <a:xfrm>
            <a:off x="11110177" y="564816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7426036" y="3650673"/>
            <a:ext cx="4765964" cy="695104"/>
          </a:xfrm>
          <a:solidFill>
            <a:schemeClr val="accent2"/>
          </a:solidFill>
        </p:spPr>
        <p:txBody>
          <a:bodyPr>
            <a:normAutofit fontScale="92500"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395E0F6-E820-48A0-A454-9D871FE18BEE}"/>
              </a:ext>
            </a:extLst>
          </p:cNvPr>
          <p:cNvPicPr>
            <a:picLocks noChangeAspect="1"/>
          </p:cNvPicPr>
          <p:nvPr/>
        </p:nvPicPr>
        <p:blipFill>
          <a:blip r:embed="rId11"/>
          <a:stretch>
            <a:fillRect/>
          </a:stretch>
        </p:blipFill>
        <p:spPr>
          <a:xfrm rot="1340092">
            <a:off x="-586277" y="1356481"/>
            <a:ext cx="8550128" cy="5356439"/>
          </a:xfrm>
          <a:prstGeom prst="rect">
            <a:avLst/>
          </a:prstGeom>
        </p:spPr>
      </p:pic>
    </p:spTree>
    <p:extLst>
      <p:ext uri="{BB962C8B-B14F-4D97-AF65-F5344CB8AC3E}">
        <p14:creationId xmlns:p14="http://schemas.microsoft.com/office/powerpoint/2010/main" val="2677867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6" descr="Calm, Color, Colorful, Computer, Element, Gala, Figure">
            <a:extLst>
              <a:ext uri="{FF2B5EF4-FFF2-40B4-BE49-F238E27FC236}">
                <a16:creationId xmlns:a16="http://schemas.microsoft.com/office/drawing/2014/main" id="{03F9CB5C-6205-4BE6-8344-A836868C2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T00 PHP + LARAGON</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endParaRPr lang="en-US" b="1" dirty="0"/>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t="21434" r="5397" b="18711"/>
          <a:stretch/>
        </p:blipFill>
        <p:spPr>
          <a:xfrm>
            <a:off x="-16179" y="2044450"/>
            <a:ext cx="1556357" cy="2363172"/>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69787" y="42199"/>
            <a:ext cx="2002251" cy="200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132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5" name="Content Placeholder 4"/>
          <p:cNvPicPr>
            <a:picLocks noGrp="1" noChangeAspect="1"/>
          </p:cNvPicPr>
          <p:nvPr>
            <p:ph idx="1"/>
          </p:nvPr>
        </p:nvPicPr>
        <p:blipFill>
          <a:blip r:embed="rId2"/>
          <a:stretch>
            <a:fillRect/>
          </a:stretch>
        </p:blipFill>
        <p:spPr>
          <a:xfrm>
            <a:off x="1126772" y="1860766"/>
            <a:ext cx="9936374" cy="4640336"/>
          </a:xfrm>
        </p:spPr>
      </p:pic>
      <p:sp>
        <p:nvSpPr>
          <p:cNvPr id="3" name="Date Placeholder 2"/>
          <p:cNvSpPr>
            <a:spLocks noGrp="1"/>
          </p:cNvSpPr>
          <p:nvPr>
            <p:ph type="dt" sz="half" idx="10"/>
          </p:nvPr>
        </p:nvSpPr>
        <p:spPr/>
        <p:txBody>
          <a:bodyPr/>
          <a:lstStyle/>
          <a:p>
            <a:fld id="{D3419FCE-5421-44C1-9D3A-186039A96601}"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20</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60231625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200</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35372921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201</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2643312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202</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1683072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203</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8281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204</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pic>
        <p:nvPicPr>
          <p:cNvPr id="8" name="Google Shape;1307;p114" descr="malaysia-php-mysql.gif">
            <a:extLst>
              <a:ext uri="{FF2B5EF4-FFF2-40B4-BE49-F238E27FC236}">
                <a16:creationId xmlns:a16="http://schemas.microsoft.com/office/drawing/2014/main" id="{ADFAED5F-86C6-42AF-B910-E46E6411E254}"/>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43454879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startbootstrap.com/themes/sb-admin-2/</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205</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17108156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206</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840288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343220"/>
            <a:ext cx="12191997" cy="2725085"/>
          </a:xfrm>
          <a:solidFill>
            <a:schemeClr val="accent4"/>
          </a:solidFill>
        </p:spPr>
        <p:txBody>
          <a:bodyPr>
            <a:normAutofit/>
          </a:bodyPr>
          <a:lstStyle/>
          <a:p>
            <a:pPr algn="r"/>
            <a:r>
              <a:rPr lang="en-US" sz="4400" cap="none" dirty="0">
                <a:latin typeface="Roboto"/>
              </a:rPr>
              <a:t>T17 INSERT RECORD </a:t>
            </a:r>
            <a:br>
              <a:rPr lang="en-US" sz="4400" cap="none" dirty="0">
                <a:latin typeface="Roboto"/>
              </a:rPr>
            </a:br>
            <a:r>
              <a:rPr lang="en-US" sz="4400" cap="none" dirty="0">
                <a:latin typeface="Roboto"/>
              </a:rPr>
              <a:t>(MASUKKAN </a:t>
            </a:r>
            <a:br>
              <a:rPr lang="en-US" sz="4400" cap="none" dirty="0">
                <a:latin typeface="Roboto"/>
              </a:rPr>
            </a:br>
            <a:r>
              <a:rPr lang="en-US" sz="4400" cap="none" dirty="0">
                <a:latin typeface="Roboto"/>
              </a:rPr>
              <a:t>REKOD BAHARU)</a:t>
            </a:r>
            <a:br>
              <a:rPr lang="en-US" sz="4400" cap="none" dirty="0">
                <a:latin typeface="Roboto"/>
              </a:rPr>
            </a:br>
            <a:endParaRPr lang="en-US" sz="4400" cap="none" dirty="0">
              <a:latin typeface="Roboto"/>
            </a:endParaRPr>
          </a:p>
        </p:txBody>
      </p:sp>
      <p:pic>
        <p:nvPicPr>
          <p:cNvPr id="6" name="Picture 5">
            <a:hlinkClick r:id="rId3"/>
          </p:cNvPr>
          <p:cNvPicPr>
            <a:picLocks noChangeAspect="1"/>
          </p:cNvPicPr>
          <p:nvPr/>
        </p:nvPicPr>
        <p:blipFill>
          <a:blip r:embed="rId4"/>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 y="3882325"/>
            <a:ext cx="12192000" cy="463452"/>
          </a:xfrm>
          <a:solidFill>
            <a:schemeClr val="accent2"/>
          </a:solidFill>
        </p:spPr>
        <p:txBody>
          <a:bodyPr>
            <a:normAutofit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2724" y="3892552"/>
            <a:ext cx="2004123" cy="20041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A3AE2AD-E959-41E9-A2E3-BBED3F8C6948}"/>
              </a:ext>
            </a:extLst>
          </p:cNvPr>
          <p:cNvPicPr>
            <a:picLocks noChangeAspect="1"/>
          </p:cNvPicPr>
          <p:nvPr/>
        </p:nvPicPr>
        <p:blipFill>
          <a:blip r:embed="rId9"/>
          <a:stretch>
            <a:fillRect/>
          </a:stretch>
        </p:blipFill>
        <p:spPr>
          <a:xfrm rot="2790139">
            <a:off x="-844249" y="532671"/>
            <a:ext cx="6267119" cy="5545485"/>
          </a:xfrm>
          <a:prstGeom prst="rect">
            <a:avLst/>
          </a:prstGeom>
        </p:spPr>
      </p:pic>
    </p:spTree>
    <p:extLst>
      <p:ext uri="{BB962C8B-B14F-4D97-AF65-F5344CB8AC3E}">
        <p14:creationId xmlns:p14="http://schemas.microsoft.com/office/powerpoint/2010/main" val="267797589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208</a:t>
            </a:fld>
            <a:endParaRPr lang="en-US" dirty="0"/>
          </a:p>
        </p:txBody>
      </p:sp>
      <p:pic>
        <p:nvPicPr>
          <p:cNvPr id="8" name="Picture 7">
            <a:extLst>
              <a:ext uri="{FF2B5EF4-FFF2-40B4-BE49-F238E27FC236}">
                <a16:creationId xmlns:a16="http://schemas.microsoft.com/office/drawing/2014/main" id="{917FFC34-048F-47BD-9763-FE2FF3D77372}"/>
              </a:ext>
            </a:extLst>
          </p:cNvPr>
          <p:cNvPicPr>
            <a:picLocks noChangeAspect="1"/>
          </p:cNvPicPr>
          <p:nvPr/>
        </p:nvPicPr>
        <p:blipFill>
          <a:blip r:embed="rId2"/>
          <a:stretch>
            <a:fillRect/>
          </a:stretch>
        </p:blipFill>
        <p:spPr>
          <a:xfrm>
            <a:off x="4393769" y="1242494"/>
            <a:ext cx="6267119" cy="5545485"/>
          </a:xfrm>
          <a:prstGeom prst="rect">
            <a:avLst/>
          </a:prstGeom>
        </p:spPr>
      </p:pic>
    </p:spTree>
    <p:extLst>
      <p:ext uri="{BB962C8B-B14F-4D97-AF65-F5344CB8AC3E}">
        <p14:creationId xmlns:p14="http://schemas.microsoft.com/office/powerpoint/2010/main" val="34301730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209</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1671567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a:xfrm>
            <a:off x="2209019" y="2011680"/>
            <a:ext cx="9535306" cy="4680668"/>
          </a:xfrm>
        </p:spPr>
        <p:txBody>
          <a:bodyPr>
            <a:normAutofit/>
          </a:bodyPr>
          <a:lstStyle/>
          <a:p>
            <a:r>
              <a:rPr lang="en-US" sz="3600" b="1" dirty="0"/>
              <a:t>What is Responsive Web Design</a:t>
            </a:r>
            <a:r>
              <a:rPr lang="en-US" sz="3600" dirty="0"/>
              <a:t>?</a:t>
            </a:r>
          </a:p>
          <a:p>
            <a:r>
              <a:rPr lang="en-US" sz="3600" dirty="0"/>
              <a:t>Responsive Web Design makes your web page look good on all devices (desktops, tablets, and phones).</a:t>
            </a:r>
          </a:p>
          <a:p>
            <a:r>
              <a:rPr lang="en-US" sz="3600" dirty="0"/>
              <a:t>Responsive Web Design is about using CSS and HTML to resize, hide, shrink, enlarge, or move the content to make it look good on any screen</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A8BD1823-4184-4613-B52A-E205D12DD926}"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21</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06494392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210</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99261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211</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16679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96986-75AE-4F8B-BE99-A335670A09B7}"/>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A98A820C-E98E-4074-88E1-1D1333F5A79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2BA29E-DA68-4802-80C1-9392E86A90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8EFCBF9-2900-41DA-B763-2B0F0F1627CA}"/>
              </a:ext>
            </a:extLst>
          </p:cNvPr>
          <p:cNvSpPr>
            <a:spLocks noGrp="1"/>
          </p:cNvSpPr>
          <p:nvPr>
            <p:ph type="sldNum" sz="quarter" idx="12"/>
          </p:nvPr>
        </p:nvSpPr>
        <p:spPr/>
        <p:txBody>
          <a:bodyPr/>
          <a:lstStyle/>
          <a:p>
            <a:fld id="{4FAB73BC-B049-4115-A692-8D63A059BFB8}" type="slidenum">
              <a:rPr lang="en-US" smtClean="0"/>
              <a:t>212</a:t>
            </a:fld>
            <a:endParaRPr lang="en-US" dirty="0"/>
          </a:p>
        </p:txBody>
      </p:sp>
      <p:pic>
        <p:nvPicPr>
          <p:cNvPr id="7" name="Picture 6">
            <a:extLst>
              <a:ext uri="{FF2B5EF4-FFF2-40B4-BE49-F238E27FC236}">
                <a16:creationId xmlns:a16="http://schemas.microsoft.com/office/drawing/2014/main" id="{957B6A9B-619E-44CE-A3AA-88BBA549FA9E}"/>
              </a:ext>
            </a:extLst>
          </p:cNvPr>
          <p:cNvPicPr>
            <a:picLocks noChangeAspect="1"/>
          </p:cNvPicPr>
          <p:nvPr/>
        </p:nvPicPr>
        <p:blipFill>
          <a:blip r:embed="rId2"/>
          <a:stretch>
            <a:fillRect/>
          </a:stretch>
        </p:blipFill>
        <p:spPr>
          <a:xfrm>
            <a:off x="3712963" y="640080"/>
            <a:ext cx="6947925" cy="6147899"/>
          </a:xfrm>
          <a:prstGeom prst="rect">
            <a:avLst/>
          </a:prstGeom>
        </p:spPr>
      </p:pic>
    </p:spTree>
    <p:extLst>
      <p:ext uri="{BB962C8B-B14F-4D97-AF65-F5344CB8AC3E}">
        <p14:creationId xmlns:p14="http://schemas.microsoft.com/office/powerpoint/2010/main" val="342605833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213</a:t>
            </a:fld>
            <a:endParaRPr lang="en-US" dirty="0"/>
          </a:p>
        </p:txBody>
      </p:sp>
      <p:pic>
        <p:nvPicPr>
          <p:cNvPr id="8" name="Picture 7">
            <a:extLst>
              <a:ext uri="{FF2B5EF4-FFF2-40B4-BE49-F238E27FC236}">
                <a16:creationId xmlns:a16="http://schemas.microsoft.com/office/drawing/2014/main" id="{6B8520C0-C2A9-4B71-BF04-556876E51548}"/>
              </a:ext>
            </a:extLst>
          </p:cNvPr>
          <p:cNvPicPr>
            <a:picLocks noChangeAspect="1"/>
          </p:cNvPicPr>
          <p:nvPr/>
        </p:nvPicPr>
        <p:blipFill rotWithShape="1">
          <a:blip r:embed="rId2"/>
          <a:srcRect l="771" t="-197" r="10278" b="197"/>
          <a:stretch/>
        </p:blipFill>
        <p:spPr>
          <a:xfrm>
            <a:off x="1202266" y="2011680"/>
            <a:ext cx="10629008" cy="3195751"/>
          </a:xfrm>
          <a:prstGeom prst="rect">
            <a:avLst/>
          </a:prstGeom>
        </p:spPr>
      </p:pic>
    </p:spTree>
    <p:extLst>
      <p:ext uri="{BB962C8B-B14F-4D97-AF65-F5344CB8AC3E}">
        <p14:creationId xmlns:p14="http://schemas.microsoft.com/office/powerpoint/2010/main" val="11884343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214</a:t>
            </a:fld>
            <a:endParaRPr lang="en-US" dirty="0"/>
          </a:p>
        </p:txBody>
      </p:sp>
      <p:pic>
        <p:nvPicPr>
          <p:cNvPr id="7" name="Picture 6">
            <a:extLst>
              <a:ext uri="{FF2B5EF4-FFF2-40B4-BE49-F238E27FC236}">
                <a16:creationId xmlns:a16="http://schemas.microsoft.com/office/drawing/2014/main" id="{3F6DCF11-D9D7-4A1A-81D5-8865EC80A532}"/>
              </a:ext>
            </a:extLst>
          </p:cNvPr>
          <p:cNvPicPr>
            <a:picLocks noChangeAspect="1"/>
          </p:cNvPicPr>
          <p:nvPr/>
        </p:nvPicPr>
        <p:blipFill rotWithShape="1">
          <a:blip r:embed="rId2"/>
          <a:srcRect t="4574" r="14005" b="20023"/>
          <a:stretch/>
        </p:blipFill>
        <p:spPr>
          <a:xfrm>
            <a:off x="1355240" y="1314813"/>
            <a:ext cx="10531960" cy="5194475"/>
          </a:xfrm>
          <a:prstGeom prst="rect">
            <a:avLst/>
          </a:prstGeom>
        </p:spPr>
      </p:pic>
    </p:spTree>
    <p:extLst>
      <p:ext uri="{BB962C8B-B14F-4D97-AF65-F5344CB8AC3E}">
        <p14:creationId xmlns:p14="http://schemas.microsoft.com/office/powerpoint/2010/main" val="105846245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215</a:t>
            </a:fld>
            <a:endParaRPr lang="en-US" dirty="0"/>
          </a:p>
        </p:txBody>
      </p:sp>
      <p:pic>
        <p:nvPicPr>
          <p:cNvPr id="8" name="Picture 7">
            <a:extLst>
              <a:ext uri="{FF2B5EF4-FFF2-40B4-BE49-F238E27FC236}">
                <a16:creationId xmlns:a16="http://schemas.microsoft.com/office/drawing/2014/main" id="{FC99475F-16B5-4AC4-AB28-51C77C215D31}"/>
              </a:ext>
            </a:extLst>
          </p:cNvPr>
          <p:cNvPicPr>
            <a:picLocks noChangeAspect="1"/>
          </p:cNvPicPr>
          <p:nvPr/>
        </p:nvPicPr>
        <p:blipFill>
          <a:blip r:embed="rId2"/>
          <a:stretch>
            <a:fillRect/>
          </a:stretch>
        </p:blipFill>
        <p:spPr>
          <a:xfrm>
            <a:off x="1202266" y="1914041"/>
            <a:ext cx="10733927" cy="3506191"/>
          </a:xfrm>
          <a:prstGeom prst="rect">
            <a:avLst/>
          </a:prstGeom>
        </p:spPr>
      </p:pic>
    </p:spTree>
    <p:extLst>
      <p:ext uri="{BB962C8B-B14F-4D97-AF65-F5344CB8AC3E}">
        <p14:creationId xmlns:p14="http://schemas.microsoft.com/office/powerpoint/2010/main" val="91645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15519-4172-4274-99DC-58612E126ED5}"/>
              </a:ext>
            </a:extLst>
          </p:cNvPr>
          <p:cNvSpPr>
            <a:spLocks noGrp="1"/>
          </p:cNvSpPr>
          <p:nvPr>
            <p:ph type="title"/>
          </p:nvPr>
        </p:nvSpPr>
        <p:spPr/>
        <p:txBody>
          <a:bodyPr/>
          <a:lstStyle/>
          <a:p>
            <a:r>
              <a:rPr lang="en-MY" dirty="0"/>
              <a:t>INSERT INTO</a:t>
            </a:r>
          </a:p>
        </p:txBody>
      </p:sp>
      <p:sp>
        <p:nvSpPr>
          <p:cNvPr id="4" name="Date Placeholder 3">
            <a:extLst>
              <a:ext uri="{FF2B5EF4-FFF2-40B4-BE49-F238E27FC236}">
                <a16:creationId xmlns:a16="http://schemas.microsoft.com/office/drawing/2014/main" id="{C638C004-850A-40D2-835D-D62F17F561E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3A13001-85A8-4715-A56F-833B1DAAB82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3E79BAF-6823-41C8-8BB9-A5FEBC4DBBF5}"/>
              </a:ext>
            </a:extLst>
          </p:cNvPr>
          <p:cNvSpPr>
            <a:spLocks noGrp="1"/>
          </p:cNvSpPr>
          <p:nvPr>
            <p:ph type="sldNum" sz="quarter" idx="12"/>
          </p:nvPr>
        </p:nvSpPr>
        <p:spPr/>
        <p:txBody>
          <a:bodyPr/>
          <a:lstStyle/>
          <a:p>
            <a:fld id="{4FAB73BC-B049-4115-A692-8D63A059BFB8}" type="slidenum">
              <a:rPr lang="en-US" smtClean="0"/>
              <a:t>216</a:t>
            </a:fld>
            <a:endParaRPr lang="en-US" dirty="0"/>
          </a:p>
        </p:txBody>
      </p:sp>
      <p:pic>
        <p:nvPicPr>
          <p:cNvPr id="7" name="Picture 6">
            <a:extLst>
              <a:ext uri="{FF2B5EF4-FFF2-40B4-BE49-F238E27FC236}">
                <a16:creationId xmlns:a16="http://schemas.microsoft.com/office/drawing/2014/main" id="{89D5A83B-1DED-451A-BE1E-F1CE756EB30F}"/>
              </a:ext>
            </a:extLst>
          </p:cNvPr>
          <p:cNvPicPr>
            <a:picLocks noChangeAspect="1"/>
          </p:cNvPicPr>
          <p:nvPr/>
        </p:nvPicPr>
        <p:blipFill>
          <a:blip r:embed="rId2"/>
          <a:stretch>
            <a:fillRect/>
          </a:stretch>
        </p:blipFill>
        <p:spPr>
          <a:xfrm>
            <a:off x="319087" y="2381250"/>
            <a:ext cx="11553825" cy="2095500"/>
          </a:xfrm>
          <a:prstGeom prst="rect">
            <a:avLst/>
          </a:prstGeom>
        </p:spPr>
      </p:pic>
    </p:spTree>
    <p:extLst>
      <p:ext uri="{BB962C8B-B14F-4D97-AF65-F5344CB8AC3E}">
        <p14:creationId xmlns:p14="http://schemas.microsoft.com/office/powerpoint/2010/main" val="208421435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T18 SHOW DETAILS</a:t>
            </a:r>
            <a:br>
              <a:rPr lang="en-US" cap="none" dirty="0">
                <a:latin typeface="Roboto"/>
              </a:rPr>
            </a:br>
            <a:r>
              <a:rPr lang="en-US" cap="none" dirty="0">
                <a:latin typeface="Roboto"/>
              </a:rPr>
              <a:t>(Paparan semua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51DE520-F475-477A-AD12-13EC7E26C31C}"/>
              </a:ext>
            </a:extLst>
          </p:cNvPr>
          <p:cNvPicPr>
            <a:picLocks noChangeAspect="1"/>
          </p:cNvPicPr>
          <p:nvPr/>
        </p:nvPicPr>
        <p:blipFill>
          <a:blip r:embed="rId12"/>
          <a:stretch>
            <a:fillRect/>
          </a:stretch>
        </p:blipFill>
        <p:spPr>
          <a:xfrm rot="1980152">
            <a:off x="-2371875" y="708239"/>
            <a:ext cx="9289858" cy="5171466"/>
          </a:xfrm>
          <a:prstGeom prst="rect">
            <a:avLst/>
          </a:prstGeom>
        </p:spPr>
      </p:pic>
    </p:spTree>
    <p:extLst>
      <p:ext uri="{BB962C8B-B14F-4D97-AF65-F5344CB8AC3E}">
        <p14:creationId xmlns:p14="http://schemas.microsoft.com/office/powerpoint/2010/main" val="34789487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218</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1810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219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920506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VIEWPORT</a:t>
            </a:r>
          </a:p>
        </p:txBody>
      </p:sp>
      <p:sp>
        <p:nvSpPr>
          <p:cNvPr id="3" name="Content Placeholder 2"/>
          <p:cNvSpPr>
            <a:spLocks noGrp="1"/>
          </p:cNvSpPr>
          <p:nvPr>
            <p:ph idx="1"/>
          </p:nvPr>
        </p:nvSpPr>
        <p:spPr>
          <a:xfrm>
            <a:off x="2209019" y="2011680"/>
            <a:ext cx="9706756" cy="4680668"/>
          </a:xfrm>
        </p:spPr>
        <p:txBody>
          <a:bodyPr>
            <a:noAutofit/>
          </a:bodyPr>
          <a:lstStyle/>
          <a:p>
            <a:r>
              <a:rPr lang="en-US" sz="3600" b="1" dirty="0">
                <a:solidFill>
                  <a:srgbClr val="FFFF00"/>
                </a:solidFill>
              </a:rPr>
              <a:t>&lt;meta name="viewport" content="width=device-width, initial-scale=1"&gt;</a:t>
            </a:r>
          </a:p>
          <a:p>
            <a:r>
              <a:rPr lang="en-US" sz="3600" dirty="0"/>
              <a:t>The viewport varies with the device, and will be smaller on a mobile phone than on a computer screen.</a:t>
            </a:r>
          </a:p>
          <a:p>
            <a:r>
              <a:rPr lang="en-US" sz="3600" dirty="0"/>
              <a:t>The initial-scale=1.0 part sets the initial zoom level when the page is first loaded by the browser.</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28D19947-1187-4DE6-993A-4D6DC0C586D5}"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22</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9286220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220</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1106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221</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76544037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222</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04154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search-</a:t>
            </a:r>
            <a:r>
              <a:rPr lang="en-MY" b="1" cap="none" dirty="0" err="1"/>
              <a:t>admin.php</a:t>
            </a:r>
            <a:endParaRPr lang="en-MY" b="1" cap="none" dirty="0"/>
          </a:p>
        </p:txBody>
      </p:sp>
      <p:sp>
        <p:nvSpPr>
          <p:cNvPr id="3" name="Content Placeholder 2">
            <a:extLst>
              <a:ext uri="{FF2B5EF4-FFF2-40B4-BE49-F238E27FC236}">
                <a16:creationId xmlns:a16="http://schemas.microsoft.com/office/drawing/2014/main" id="{896EB248-F6C5-4F28-9C33-42437C2B7EC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223</a:t>
            </a:fld>
            <a:endParaRPr lang="en-US" dirty="0"/>
          </a:p>
        </p:txBody>
      </p:sp>
      <p:pic>
        <p:nvPicPr>
          <p:cNvPr id="7" name="Picture 6">
            <a:extLst>
              <a:ext uri="{FF2B5EF4-FFF2-40B4-BE49-F238E27FC236}">
                <a16:creationId xmlns:a16="http://schemas.microsoft.com/office/drawing/2014/main" id="{7368A021-EF5C-46C8-B6EA-FB085F0220D1}"/>
              </a:ext>
            </a:extLst>
          </p:cNvPr>
          <p:cNvPicPr>
            <a:picLocks noChangeAspect="1"/>
          </p:cNvPicPr>
          <p:nvPr/>
        </p:nvPicPr>
        <p:blipFill>
          <a:blip r:embed="rId2"/>
          <a:stretch>
            <a:fillRect/>
          </a:stretch>
        </p:blipFill>
        <p:spPr>
          <a:xfrm>
            <a:off x="1812781" y="1792936"/>
            <a:ext cx="8837138" cy="4726983"/>
          </a:xfrm>
          <a:prstGeom prst="rect">
            <a:avLst/>
          </a:prstGeom>
        </p:spPr>
      </p:pic>
    </p:spTree>
    <p:extLst>
      <p:ext uri="{BB962C8B-B14F-4D97-AF65-F5344CB8AC3E}">
        <p14:creationId xmlns:p14="http://schemas.microsoft.com/office/powerpoint/2010/main" val="195819527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C22F-2052-42B4-BDDB-1EF5B0CBB1D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17AFB7F-2986-42F8-8E5B-6D444A5461C6}"/>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D1CB26D-E7C9-4DCB-976C-3B2BC1FBA5A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05D6B41-82A2-48F2-A8E1-B33B0633230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A136FBB-6552-4A4D-96CC-7C65C9E0AB72}"/>
              </a:ext>
            </a:extLst>
          </p:cNvPr>
          <p:cNvSpPr>
            <a:spLocks noGrp="1"/>
          </p:cNvSpPr>
          <p:nvPr>
            <p:ph type="sldNum" sz="quarter" idx="12"/>
          </p:nvPr>
        </p:nvSpPr>
        <p:spPr/>
        <p:txBody>
          <a:bodyPr/>
          <a:lstStyle/>
          <a:p>
            <a:fld id="{4FAB73BC-B049-4115-A692-8D63A059BFB8}" type="slidenum">
              <a:rPr lang="en-US" smtClean="0"/>
              <a:t>224</a:t>
            </a:fld>
            <a:endParaRPr lang="en-US" dirty="0"/>
          </a:p>
        </p:txBody>
      </p:sp>
      <p:pic>
        <p:nvPicPr>
          <p:cNvPr id="8" name="Picture 7">
            <a:extLst>
              <a:ext uri="{FF2B5EF4-FFF2-40B4-BE49-F238E27FC236}">
                <a16:creationId xmlns:a16="http://schemas.microsoft.com/office/drawing/2014/main" id="{439F5358-2984-4055-9A15-E51E5A559B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10415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formshow.php</a:t>
            </a:r>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225</a:t>
            </a:fld>
            <a:endParaRPr lang="en-US" dirty="0"/>
          </a:p>
        </p:txBody>
      </p:sp>
      <p:pic>
        <p:nvPicPr>
          <p:cNvPr id="8" name="Picture 7">
            <a:extLst>
              <a:ext uri="{FF2B5EF4-FFF2-40B4-BE49-F238E27FC236}">
                <a16:creationId xmlns:a16="http://schemas.microsoft.com/office/drawing/2014/main" id="{BF44060D-9069-49A7-9932-2F815A8B188D}"/>
              </a:ext>
            </a:extLst>
          </p:cNvPr>
          <p:cNvPicPr>
            <a:picLocks noChangeAspect="1"/>
          </p:cNvPicPr>
          <p:nvPr/>
        </p:nvPicPr>
        <p:blipFill>
          <a:blip r:embed="rId2"/>
          <a:stretch>
            <a:fillRect/>
          </a:stretch>
        </p:blipFill>
        <p:spPr>
          <a:xfrm>
            <a:off x="2899236" y="1395345"/>
            <a:ext cx="6913535" cy="5027509"/>
          </a:xfrm>
          <a:prstGeom prst="rect">
            <a:avLst/>
          </a:prstGeom>
        </p:spPr>
      </p:pic>
    </p:spTree>
    <p:extLst>
      <p:ext uri="{BB962C8B-B14F-4D97-AF65-F5344CB8AC3E}">
        <p14:creationId xmlns:p14="http://schemas.microsoft.com/office/powerpoint/2010/main" val="399437918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3B23-EB12-40B0-8CDD-8FE18BA59A9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85B0AB1-92D8-47BB-821E-3932F0D32F0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E88A06A-502F-4C34-9BAD-AC076E063A4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AA96402-465B-4580-9DF2-5038A29569D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229C787-F42C-4693-A976-837C57C7969E}"/>
              </a:ext>
            </a:extLst>
          </p:cNvPr>
          <p:cNvSpPr>
            <a:spLocks noGrp="1"/>
          </p:cNvSpPr>
          <p:nvPr>
            <p:ph type="sldNum" sz="quarter" idx="12"/>
          </p:nvPr>
        </p:nvSpPr>
        <p:spPr/>
        <p:txBody>
          <a:bodyPr/>
          <a:lstStyle/>
          <a:p>
            <a:fld id="{4FAB73BC-B049-4115-A692-8D63A059BFB8}" type="slidenum">
              <a:rPr lang="en-US" smtClean="0"/>
              <a:t>226</a:t>
            </a:fld>
            <a:endParaRPr lang="en-US" dirty="0"/>
          </a:p>
        </p:txBody>
      </p:sp>
      <p:pic>
        <p:nvPicPr>
          <p:cNvPr id="7" name="Picture 6">
            <a:extLst>
              <a:ext uri="{FF2B5EF4-FFF2-40B4-BE49-F238E27FC236}">
                <a16:creationId xmlns:a16="http://schemas.microsoft.com/office/drawing/2014/main" id="{B3E18BF4-1185-4BB6-8AA1-E417C903E8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043336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9BC3-DAB5-489F-85EF-EC8582FB9307}"/>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2A75E5E-7070-4C71-8A41-90774E33C6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2657C70-3CD0-4E01-8E66-24DB1FEDF3A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D043BF0-F257-4E80-99CB-2CD42C602A3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572057-69DC-4F51-9E0B-3A8BEF109BAB}"/>
              </a:ext>
            </a:extLst>
          </p:cNvPr>
          <p:cNvSpPr>
            <a:spLocks noGrp="1"/>
          </p:cNvSpPr>
          <p:nvPr>
            <p:ph type="sldNum" sz="quarter" idx="12"/>
          </p:nvPr>
        </p:nvSpPr>
        <p:spPr/>
        <p:txBody>
          <a:bodyPr/>
          <a:lstStyle/>
          <a:p>
            <a:fld id="{4FAB73BC-B049-4115-A692-8D63A059BFB8}" type="slidenum">
              <a:rPr lang="en-US" smtClean="0"/>
              <a:t>227</a:t>
            </a:fld>
            <a:endParaRPr lang="en-US" dirty="0"/>
          </a:p>
        </p:txBody>
      </p:sp>
      <p:pic>
        <p:nvPicPr>
          <p:cNvPr id="7" name="Picture 6">
            <a:extLst>
              <a:ext uri="{FF2B5EF4-FFF2-40B4-BE49-F238E27FC236}">
                <a16:creationId xmlns:a16="http://schemas.microsoft.com/office/drawing/2014/main" id="{BC5BE5FD-548A-4ABA-A692-B273108ABD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4647741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83E3-9549-479C-A23B-8CB0A24406A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5B3B6B6D-A61A-446E-81EE-B8AA7D46713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6BE6D19-698B-4E12-855E-BFC7EF201FF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FC03CC-9AD7-454C-A5C0-F11A116B305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2DF5B83-D9B1-4635-90B2-1C239D7FA070}"/>
              </a:ext>
            </a:extLst>
          </p:cNvPr>
          <p:cNvSpPr>
            <a:spLocks noGrp="1"/>
          </p:cNvSpPr>
          <p:nvPr>
            <p:ph type="sldNum" sz="quarter" idx="12"/>
          </p:nvPr>
        </p:nvSpPr>
        <p:spPr/>
        <p:txBody>
          <a:bodyPr/>
          <a:lstStyle/>
          <a:p>
            <a:fld id="{4FAB73BC-B049-4115-A692-8D63A059BFB8}" type="slidenum">
              <a:rPr lang="en-US" smtClean="0"/>
              <a:t>228</a:t>
            </a:fld>
            <a:endParaRPr lang="en-US" dirty="0"/>
          </a:p>
        </p:txBody>
      </p:sp>
      <p:pic>
        <p:nvPicPr>
          <p:cNvPr id="7" name="Picture 6">
            <a:extLst>
              <a:ext uri="{FF2B5EF4-FFF2-40B4-BE49-F238E27FC236}">
                <a16:creationId xmlns:a16="http://schemas.microsoft.com/office/drawing/2014/main" id="{2AF8D948-7E39-40FD-BAF8-AB34F7427A7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716304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229</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941203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6" name="Content Placeholder 5"/>
          <p:cNvPicPr>
            <a:picLocks noGrp="1" noChangeAspect="1"/>
          </p:cNvPicPr>
          <p:nvPr>
            <p:ph idx="1"/>
          </p:nvPr>
        </p:nvPicPr>
        <p:blipFill>
          <a:blip r:embed="rId2"/>
          <a:stretch>
            <a:fillRect/>
          </a:stretch>
        </p:blipFill>
        <p:spPr>
          <a:xfrm>
            <a:off x="137609" y="1862677"/>
            <a:ext cx="11904992" cy="4491627"/>
          </a:xfrm>
        </p:spPr>
      </p:pic>
      <p:sp>
        <p:nvSpPr>
          <p:cNvPr id="3" name="Date Placeholder 2"/>
          <p:cNvSpPr>
            <a:spLocks noGrp="1"/>
          </p:cNvSpPr>
          <p:nvPr>
            <p:ph type="dt" sz="half" idx="10"/>
          </p:nvPr>
        </p:nvSpPr>
        <p:spPr/>
        <p:txBody>
          <a:bodyPr/>
          <a:lstStyle/>
          <a:p>
            <a:fld id="{41F3D05F-6344-413B-9887-B2D43280F5E1}"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23</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5274473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437322"/>
            <a:ext cx="12191997" cy="3630983"/>
          </a:xfrm>
          <a:solidFill>
            <a:schemeClr val="accent4"/>
          </a:solidFill>
        </p:spPr>
        <p:txBody>
          <a:bodyPr>
            <a:normAutofit fontScale="90000"/>
          </a:bodyPr>
          <a:lstStyle/>
          <a:p>
            <a:pPr algn="r"/>
            <a:r>
              <a:rPr lang="en-US" cap="none" dirty="0">
                <a:latin typeface="Roboto"/>
              </a:rPr>
              <a:t>T19 UPDATE </a:t>
            </a:r>
            <a:br>
              <a:rPr lang="en-US" cap="none" dirty="0">
                <a:latin typeface="Roboto"/>
              </a:rPr>
            </a:br>
            <a:r>
              <a:rPr lang="en-US" cap="none" dirty="0">
                <a:latin typeface="Roboto"/>
              </a:rPr>
              <a:t>RECORD</a:t>
            </a:r>
            <a:br>
              <a:rPr lang="en-US" cap="none" dirty="0">
                <a:latin typeface="Roboto"/>
              </a:rPr>
            </a:br>
            <a:r>
              <a:rPr lang="en-US" cap="none" dirty="0">
                <a:latin typeface="Roboto"/>
              </a:rPr>
              <a:t>(Kemaskini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A7E47F-D4F0-4153-9CCB-2DD211DEA47F}"/>
              </a:ext>
            </a:extLst>
          </p:cNvPr>
          <p:cNvPicPr>
            <a:picLocks noChangeAspect="1"/>
          </p:cNvPicPr>
          <p:nvPr/>
        </p:nvPicPr>
        <p:blipFill>
          <a:blip r:embed="rId12"/>
          <a:stretch>
            <a:fillRect/>
          </a:stretch>
        </p:blipFill>
        <p:spPr>
          <a:xfrm rot="2645697">
            <a:off x="-1120824" y="-1045833"/>
            <a:ext cx="8439150" cy="6105525"/>
          </a:xfrm>
          <a:prstGeom prst="rect">
            <a:avLst/>
          </a:prstGeom>
        </p:spPr>
      </p:pic>
    </p:spTree>
    <p:extLst>
      <p:ext uri="{BB962C8B-B14F-4D97-AF65-F5344CB8AC3E}">
        <p14:creationId xmlns:p14="http://schemas.microsoft.com/office/powerpoint/2010/main" val="168069798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231</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549471" y="1689315"/>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4133402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232</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632915" y="6342682"/>
            <a:ext cx="1502207" cy="17506"/>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H="1" flipV="1">
            <a:off x="9132649" y="2878102"/>
            <a:ext cx="2473" cy="34820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sp>
        <p:nvSpPr>
          <p:cNvPr id="13" name="Rectangle: Rounded Corners 12">
            <a:extLst>
              <a:ext uri="{FF2B5EF4-FFF2-40B4-BE49-F238E27FC236}">
                <a16:creationId xmlns:a16="http://schemas.microsoft.com/office/drawing/2014/main" id="{D05F893A-DBD2-441F-9873-5620B4E93BA7}"/>
              </a:ext>
            </a:extLst>
          </p:cNvPr>
          <p:cNvSpPr/>
          <p:nvPr/>
        </p:nvSpPr>
        <p:spPr>
          <a:xfrm>
            <a:off x="9260236" y="4777331"/>
            <a:ext cx="1007386" cy="38745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solidFill>
                  <a:schemeClr val="bg1"/>
                </a:solidFill>
              </a:rPr>
              <a:t>Cancel</a:t>
            </a:r>
          </a:p>
        </p:txBody>
      </p:sp>
    </p:spTree>
    <p:extLst>
      <p:ext uri="{BB962C8B-B14F-4D97-AF65-F5344CB8AC3E}">
        <p14:creationId xmlns:p14="http://schemas.microsoft.com/office/powerpoint/2010/main" val="334881808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233</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78450849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234</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97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235</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52251887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236</a:t>
            </a:fld>
            <a:endParaRPr lang="en-US" dirty="0"/>
          </a:p>
        </p:txBody>
      </p:sp>
      <p:pic>
        <p:nvPicPr>
          <p:cNvPr id="7" name="Picture 6">
            <a:extLst>
              <a:ext uri="{FF2B5EF4-FFF2-40B4-BE49-F238E27FC236}">
                <a16:creationId xmlns:a16="http://schemas.microsoft.com/office/drawing/2014/main" id="{77BB5241-802C-4A21-B10B-E673DC6B8F01}"/>
              </a:ext>
            </a:extLst>
          </p:cNvPr>
          <p:cNvPicPr>
            <a:picLocks noChangeAspect="1"/>
          </p:cNvPicPr>
          <p:nvPr/>
        </p:nvPicPr>
        <p:blipFill>
          <a:blip r:embed="rId2"/>
          <a:stretch>
            <a:fillRect/>
          </a:stretch>
        </p:blipFill>
        <p:spPr>
          <a:xfrm>
            <a:off x="338137" y="2162175"/>
            <a:ext cx="11515725" cy="2533650"/>
          </a:xfrm>
          <a:prstGeom prst="rect">
            <a:avLst/>
          </a:prstGeom>
        </p:spPr>
      </p:pic>
    </p:spTree>
    <p:extLst>
      <p:ext uri="{BB962C8B-B14F-4D97-AF65-F5344CB8AC3E}">
        <p14:creationId xmlns:p14="http://schemas.microsoft.com/office/powerpoint/2010/main" val="229383228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T20 DELETE </a:t>
            </a:r>
            <a:br>
              <a:rPr lang="en-US" cap="none" dirty="0">
                <a:latin typeface="Roboto"/>
              </a:rPr>
            </a:br>
            <a:r>
              <a:rPr lang="en-US" cap="none" dirty="0">
                <a:latin typeface="Roboto"/>
              </a:rPr>
              <a:t>RECORD</a:t>
            </a:r>
            <a:br>
              <a:rPr lang="en-US" cap="none" dirty="0">
                <a:latin typeface="Roboto"/>
              </a:rPr>
            </a:br>
            <a:r>
              <a:rPr lang="en-US" cap="none" dirty="0">
                <a:latin typeface="Roboto"/>
              </a:rPr>
              <a:t>(Padam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9E27713-1948-4E46-898E-7B81293FAC1C}"/>
              </a:ext>
            </a:extLst>
          </p:cNvPr>
          <p:cNvPicPr>
            <a:picLocks noChangeAspect="1"/>
          </p:cNvPicPr>
          <p:nvPr/>
        </p:nvPicPr>
        <p:blipFill>
          <a:blip r:embed="rId12"/>
          <a:stretch>
            <a:fillRect/>
          </a:stretch>
        </p:blipFill>
        <p:spPr>
          <a:xfrm rot="2134166">
            <a:off x="-1547067" y="1324961"/>
            <a:ext cx="8945104" cy="5004072"/>
          </a:xfrm>
          <a:prstGeom prst="rect">
            <a:avLst/>
          </a:prstGeom>
        </p:spPr>
      </p:pic>
    </p:spTree>
    <p:extLst>
      <p:ext uri="{BB962C8B-B14F-4D97-AF65-F5344CB8AC3E}">
        <p14:creationId xmlns:p14="http://schemas.microsoft.com/office/powerpoint/2010/main" val="105325338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4F4A9-6879-479B-93C4-26B340A0DB69}"/>
              </a:ext>
            </a:extLst>
          </p:cNvPr>
          <p:cNvPicPr>
            <a:picLocks noChangeAspect="1"/>
          </p:cNvPicPr>
          <p:nvPr/>
        </p:nvPicPr>
        <p:blipFill>
          <a:blip r:embed="rId2"/>
          <a:stretch>
            <a:fillRect/>
          </a:stretch>
        </p:blipFill>
        <p:spPr>
          <a:xfrm>
            <a:off x="2084521" y="1212675"/>
            <a:ext cx="9545503" cy="5273849"/>
          </a:xfrm>
          <a:prstGeom prst="rect">
            <a:avLst/>
          </a:prstGeom>
        </p:spPr>
      </p:pic>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238</a:t>
            </a:fld>
            <a:endParaRPr lang="en-US" dirty="0"/>
          </a:p>
        </p:txBody>
      </p:sp>
      <p:sp>
        <p:nvSpPr>
          <p:cNvPr id="8" name="TextBox 7">
            <a:extLst>
              <a:ext uri="{FF2B5EF4-FFF2-40B4-BE49-F238E27FC236}">
                <a16:creationId xmlns:a16="http://schemas.microsoft.com/office/drawing/2014/main" id="{95DF5AAC-8022-4A92-AC3F-BEDCB7385437}"/>
              </a:ext>
            </a:extLst>
          </p:cNvPr>
          <p:cNvSpPr txBox="1"/>
          <p:nvPr/>
        </p:nvSpPr>
        <p:spPr>
          <a:xfrm>
            <a:off x="2611463" y="1704813"/>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9" name="TextBox 8">
            <a:extLst>
              <a:ext uri="{FF2B5EF4-FFF2-40B4-BE49-F238E27FC236}">
                <a16:creationId xmlns:a16="http://schemas.microsoft.com/office/drawing/2014/main" id="{129DC163-177B-45E4-8287-46077913322D}"/>
              </a:ext>
            </a:extLst>
          </p:cNvPr>
          <p:cNvSpPr txBox="1"/>
          <p:nvPr/>
        </p:nvSpPr>
        <p:spPr>
          <a:xfrm>
            <a:off x="5756782" y="3447232"/>
            <a:ext cx="2361909" cy="461665"/>
          </a:xfrm>
          <a:prstGeom prst="rect">
            <a:avLst/>
          </a:prstGeom>
          <a:solidFill>
            <a:schemeClr val="tx1"/>
          </a:solidFill>
        </p:spPr>
        <p:txBody>
          <a:bodyPr wrap="square" rtlCol="0">
            <a:spAutoFit/>
          </a:bodyPr>
          <a:lstStyle/>
          <a:p>
            <a:r>
              <a:rPr lang="en-MY" sz="2400" b="1" dirty="0">
                <a:solidFill>
                  <a:schemeClr val="bg1"/>
                </a:solidFill>
              </a:rPr>
              <a:t>confirmdelete( )</a:t>
            </a:r>
          </a:p>
        </p:txBody>
      </p:sp>
      <p:sp>
        <p:nvSpPr>
          <p:cNvPr id="10" name="TextBox 9">
            <a:extLst>
              <a:ext uri="{FF2B5EF4-FFF2-40B4-BE49-F238E27FC236}">
                <a16:creationId xmlns:a16="http://schemas.microsoft.com/office/drawing/2014/main" id="{722D334E-2F34-4DB9-B3FD-BCDDBBBE5AE3}"/>
              </a:ext>
            </a:extLst>
          </p:cNvPr>
          <p:cNvSpPr txBox="1"/>
          <p:nvPr/>
        </p:nvSpPr>
        <p:spPr>
          <a:xfrm>
            <a:off x="3573944" y="3198167"/>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39D6714A-B0C8-4ABC-8036-CDB324170731}"/>
              </a:ext>
            </a:extLst>
          </p:cNvPr>
          <p:cNvSpPr txBox="1"/>
          <p:nvPr/>
        </p:nvSpPr>
        <p:spPr>
          <a:xfrm>
            <a:off x="6632438"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03285074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239</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8020373" y="6352833"/>
            <a:ext cx="66395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pic>
        <p:nvPicPr>
          <p:cNvPr id="11" name="Picture 10">
            <a:extLst>
              <a:ext uri="{FF2B5EF4-FFF2-40B4-BE49-F238E27FC236}">
                <a16:creationId xmlns:a16="http://schemas.microsoft.com/office/drawing/2014/main" id="{3D122993-DFD4-4076-9C54-8F89AB37FC44}"/>
              </a:ext>
            </a:extLst>
          </p:cNvPr>
          <p:cNvPicPr>
            <a:picLocks noChangeAspect="1"/>
          </p:cNvPicPr>
          <p:nvPr/>
        </p:nvPicPr>
        <p:blipFill>
          <a:blip r:embed="rId3"/>
          <a:stretch>
            <a:fillRect/>
          </a:stretch>
        </p:blipFill>
        <p:spPr>
          <a:xfrm>
            <a:off x="3246895" y="896619"/>
            <a:ext cx="8945104" cy="5004072"/>
          </a:xfrm>
          <a:prstGeom prst="rect">
            <a:avLst/>
          </a:prstGeom>
        </p:spPr>
      </p:pic>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8684327" y="2549958"/>
            <a:ext cx="0" cy="380287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066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5E0B030C-3793-4E10-93A8-4AC558D7EE6A}"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24</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134232" y="1914996"/>
            <a:ext cx="11913000" cy="4507858"/>
          </a:xfrm>
          <a:prstGeom prst="rect">
            <a:avLst/>
          </a:prstGeom>
        </p:spPr>
      </p:pic>
    </p:spTree>
    <p:extLst>
      <p:ext uri="{BB962C8B-B14F-4D97-AF65-F5344CB8AC3E}">
        <p14:creationId xmlns:p14="http://schemas.microsoft.com/office/powerpoint/2010/main" val="21200125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240</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99607302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241</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797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242</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33151813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243</a:t>
            </a:fld>
            <a:endParaRPr lang="en-US" dirty="0"/>
          </a:p>
        </p:txBody>
      </p:sp>
      <p:pic>
        <p:nvPicPr>
          <p:cNvPr id="8" name="Picture 7">
            <a:extLst>
              <a:ext uri="{FF2B5EF4-FFF2-40B4-BE49-F238E27FC236}">
                <a16:creationId xmlns:a16="http://schemas.microsoft.com/office/drawing/2014/main" id="{ACA9A2B2-DC15-462A-B15F-1E98D4EFB441}"/>
              </a:ext>
            </a:extLst>
          </p:cNvPr>
          <p:cNvPicPr>
            <a:picLocks noChangeAspect="1"/>
          </p:cNvPicPr>
          <p:nvPr/>
        </p:nvPicPr>
        <p:blipFill>
          <a:blip r:embed="rId2"/>
          <a:stretch>
            <a:fillRect/>
          </a:stretch>
        </p:blipFill>
        <p:spPr>
          <a:xfrm>
            <a:off x="347662" y="2552700"/>
            <a:ext cx="11496675" cy="1752600"/>
          </a:xfrm>
          <a:prstGeom prst="rect">
            <a:avLst/>
          </a:prstGeom>
        </p:spPr>
      </p:pic>
    </p:spTree>
    <p:extLst>
      <p:ext uri="{BB962C8B-B14F-4D97-AF65-F5344CB8AC3E}">
        <p14:creationId xmlns:p14="http://schemas.microsoft.com/office/powerpoint/2010/main" val="152423924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4F5C62-6961-4916-BDFE-32553E5A06B8}"/>
              </a:ext>
            </a:extLst>
          </p:cNvPr>
          <p:cNvPicPr>
            <a:picLocks noChangeAspect="1"/>
          </p:cNvPicPr>
          <p:nvPr/>
        </p:nvPicPr>
        <p:blipFill>
          <a:blip r:embed="rId2"/>
          <a:stretch>
            <a:fillRect/>
          </a:stretch>
        </p:blipFill>
        <p:spPr>
          <a:xfrm>
            <a:off x="-5021" y="-335280"/>
            <a:ext cx="12197021" cy="7190457"/>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sz="7300" cap="none" dirty="0">
                <a:latin typeface="Roboto"/>
              </a:rPr>
              <a:t>T21 INNER JOIN </a:t>
            </a:r>
            <a:br>
              <a:rPr lang="en-US" cap="none" dirty="0">
                <a:latin typeface="Roboto"/>
              </a:rPr>
            </a:br>
            <a:r>
              <a:rPr lang="en-US" sz="5400" cap="none" dirty="0">
                <a:latin typeface="Roboto"/>
              </a:rPr>
              <a:t>(Gabungan dua jadual)</a:t>
            </a:r>
            <a:br>
              <a:rPr lang="en-US" sz="5400" cap="none" dirty="0">
                <a:latin typeface="Roboto"/>
              </a:rPr>
            </a:br>
            <a:br>
              <a:rPr lang="en-US" cap="none" dirty="0">
                <a:latin typeface="Roboto"/>
              </a:rPr>
            </a:br>
            <a:endParaRPr lang="en-US" cap="none" dirty="0">
              <a:latin typeface="Roboto"/>
            </a:endParaRPr>
          </a:p>
        </p:txBody>
      </p:sp>
      <p:sp>
        <p:nvSpPr>
          <p:cNvPr id="3" name="Subtitle 2"/>
          <p:cNvSpPr>
            <a:spLocks noGrp="1"/>
          </p:cNvSpPr>
          <p:nvPr>
            <p:ph type="subTitle" idx="1"/>
          </p:nvPr>
        </p:nvSpPr>
        <p:spPr>
          <a:xfrm>
            <a:off x="0" y="3826997"/>
            <a:ext cx="12192000" cy="518780"/>
          </a:xfrm>
          <a:solidFill>
            <a:schemeClr val="accent2"/>
          </a:solidFill>
        </p:spPr>
        <p:txBody>
          <a:bodyPr>
            <a:normAutofit/>
          </a:bodyPr>
          <a:lstStyle/>
          <a:p>
            <a:pPr algn="l"/>
            <a:r>
              <a:rPr lang="en-US" b="1" dirty="0"/>
              <a:t> </a:t>
            </a:r>
            <a:r>
              <a:rPr lang="en-US" dirty="0">
                <a:latin typeface="Roboto"/>
              </a:rPr>
              <a:t>				            		</a:t>
            </a:r>
            <a:endParaRPr lang="en-US" sz="3000" b="1" dirty="0">
              <a:latin typeface="Roboto"/>
            </a:endParaRP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63273" y="301736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761" y="2691368"/>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069" y="2978375"/>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8"/>
          </p:cNvPr>
          <p:cNvPicPr>
            <a:picLocks noChangeAspect="1"/>
          </p:cNvPicPr>
          <p:nvPr/>
        </p:nvPicPr>
        <p:blipFill>
          <a:blip r:embed="rId9"/>
          <a:stretch>
            <a:fillRect/>
          </a:stretch>
        </p:blipFill>
        <p:spPr>
          <a:xfrm>
            <a:off x="9865814" y="3220025"/>
            <a:ext cx="1054186" cy="1054186"/>
          </a:xfrm>
          <a:prstGeom prst="rect">
            <a:avLst/>
          </a:prstGeom>
        </p:spPr>
      </p:pic>
      <p:pic>
        <p:nvPicPr>
          <p:cNvPr id="6" name="Picture 5">
            <a:hlinkClick r:id="rId10"/>
          </p:cNvPr>
          <p:cNvPicPr>
            <a:picLocks noChangeAspect="1"/>
          </p:cNvPicPr>
          <p:nvPr/>
        </p:nvPicPr>
        <p:blipFill>
          <a:blip r:embed="rId11"/>
          <a:stretch>
            <a:fillRect/>
          </a:stretch>
        </p:blipFill>
        <p:spPr>
          <a:xfrm>
            <a:off x="11001840" y="3318323"/>
            <a:ext cx="1008003" cy="1012483"/>
          </a:xfrm>
          <a:prstGeom prst="rect">
            <a:avLst/>
          </a:prstGeom>
        </p:spPr>
      </p:pic>
    </p:spTree>
    <p:extLst>
      <p:ext uri="{BB962C8B-B14F-4D97-AF65-F5344CB8AC3E}">
        <p14:creationId xmlns:p14="http://schemas.microsoft.com/office/powerpoint/2010/main" val="55697529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245</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99454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246</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251647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247</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138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248</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93784246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952B-7666-4746-9979-319BEF19F3AF}"/>
              </a:ext>
            </a:extLst>
          </p:cNvPr>
          <p:cNvSpPr>
            <a:spLocks noGrp="1"/>
          </p:cNvSpPr>
          <p:nvPr>
            <p:ph type="title"/>
          </p:nvPr>
        </p:nvSpPr>
        <p:spPr/>
        <p:txBody>
          <a:bodyPr/>
          <a:lstStyle/>
          <a:p>
            <a:r>
              <a:rPr lang="en-MY" dirty="0"/>
              <a:t>DISPLAY OPTIONS FROM TABLE </a:t>
            </a:r>
            <a:br>
              <a:rPr lang="en-MY" dirty="0"/>
            </a:br>
            <a:r>
              <a:rPr lang="en-MY" dirty="0"/>
              <a:t>TO DROP-DOWN</a:t>
            </a:r>
          </a:p>
        </p:txBody>
      </p:sp>
      <p:sp>
        <p:nvSpPr>
          <p:cNvPr id="3" name="Content Placeholder 2">
            <a:extLst>
              <a:ext uri="{FF2B5EF4-FFF2-40B4-BE49-F238E27FC236}">
                <a16:creationId xmlns:a16="http://schemas.microsoft.com/office/drawing/2014/main" id="{4E9947A5-C6B4-4D2B-B043-B9A2C696E89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4C07099-4BA6-41FD-9089-B56DD18D750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CFB0A43-302D-4605-B391-12A2247F3B1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378886-7609-45CE-B4CE-03A51ED31AE7}"/>
              </a:ext>
            </a:extLst>
          </p:cNvPr>
          <p:cNvSpPr>
            <a:spLocks noGrp="1"/>
          </p:cNvSpPr>
          <p:nvPr>
            <p:ph type="sldNum" sz="quarter" idx="12"/>
          </p:nvPr>
        </p:nvSpPr>
        <p:spPr/>
        <p:txBody>
          <a:bodyPr/>
          <a:lstStyle/>
          <a:p>
            <a:fld id="{4FAB73BC-B049-4115-A692-8D63A059BFB8}" type="slidenum">
              <a:rPr lang="en-US" smtClean="0"/>
              <a:t>249</a:t>
            </a:fld>
            <a:endParaRPr lang="en-US" dirty="0"/>
          </a:p>
        </p:txBody>
      </p:sp>
      <p:pic>
        <p:nvPicPr>
          <p:cNvPr id="7" name="Picture 6">
            <a:extLst>
              <a:ext uri="{FF2B5EF4-FFF2-40B4-BE49-F238E27FC236}">
                <a16:creationId xmlns:a16="http://schemas.microsoft.com/office/drawing/2014/main" id="{111A1DDE-4231-4B99-B87B-AAA988C01437}"/>
              </a:ext>
            </a:extLst>
          </p:cNvPr>
          <p:cNvPicPr>
            <a:picLocks noChangeAspect="1"/>
          </p:cNvPicPr>
          <p:nvPr/>
        </p:nvPicPr>
        <p:blipFill>
          <a:blip r:embed="rId2"/>
          <a:stretch>
            <a:fillRect/>
          </a:stretch>
        </p:blipFill>
        <p:spPr>
          <a:xfrm>
            <a:off x="1202266" y="2114147"/>
            <a:ext cx="10753989" cy="4206240"/>
          </a:xfrm>
          <a:prstGeom prst="rect">
            <a:avLst/>
          </a:prstGeom>
        </p:spPr>
      </p:pic>
    </p:spTree>
    <p:extLst>
      <p:ext uri="{BB962C8B-B14F-4D97-AF65-F5344CB8AC3E}">
        <p14:creationId xmlns:p14="http://schemas.microsoft.com/office/powerpoint/2010/main" val="3331140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02CBD0E2-A851-4843-8E10-243F8ABBE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1027661"/>
            <a:ext cx="12192000" cy="2958551"/>
          </a:xfrm>
          <a:solidFill>
            <a:schemeClr val="accent4"/>
          </a:solidFill>
        </p:spPr>
        <p:txBody>
          <a:bodyPr>
            <a:noAutofit/>
          </a:bodyPr>
          <a:lstStyle/>
          <a:p>
            <a:pPr algn="r"/>
            <a:r>
              <a:rPr lang="en-US" sz="8000" cap="none" dirty="0"/>
              <a:t>		</a:t>
            </a:r>
            <a:r>
              <a:rPr lang="en-US" sz="8000" dirty="0"/>
              <a:t> </a:t>
            </a:r>
            <a:br>
              <a:rPr lang="en-US" sz="8000" dirty="0"/>
            </a:br>
            <a:r>
              <a:rPr lang="en-US" sz="8000" b="1" dirty="0"/>
              <a:t>T02 </a:t>
            </a:r>
            <a:r>
              <a:rPr lang="en-US" sz="8000" b="1" cap="none" dirty="0"/>
              <a:t>Bootstrap </a:t>
            </a:r>
            <a:r>
              <a:rPr lang="en-US" sz="8000" b="1" cap="none"/>
              <a:t>+ </a:t>
            </a:r>
            <a:br>
              <a:rPr lang="en-US" sz="8000" b="1" cap="none"/>
            </a:br>
            <a:r>
              <a:rPr lang="en-US" sz="8000" b="1" cap="none"/>
              <a:t>PHP </a:t>
            </a:r>
            <a:r>
              <a:rPr lang="en-US" sz="8000" b="1" cap="none" dirty="0"/>
              <a:t>Include</a:t>
            </a:r>
            <a:br>
              <a:rPr lang="en-US" sz="8000" dirty="0"/>
            </a:br>
            <a:r>
              <a:rPr lang="en-US" sz="8000"/>
              <a:t> </a:t>
            </a:r>
            <a:br>
              <a:rPr lang="en-US" sz="8000" cap="none" dirty="0"/>
            </a:br>
            <a:endParaRPr lang="en-US" sz="8000"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0454438-9AB0-49E3-AC26-E6F900A04680}"/>
              </a:ext>
            </a:extLst>
          </p:cNvPr>
          <p:cNvPicPr>
            <a:picLocks noChangeAspect="1"/>
          </p:cNvPicPr>
          <p:nvPr/>
        </p:nvPicPr>
        <p:blipFill rotWithShape="1">
          <a:blip r:embed="rId11"/>
          <a:srcRect l="10969" t="21434" r="5397" b="18711"/>
          <a:stretch/>
        </p:blipFill>
        <p:spPr>
          <a:xfrm>
            <a:off x="0" y="1035103"/>
            <a:ext cx="2199190" cy="3339249"/>
          </a:xfrm>
          <a:prstGeom prst="rect">
            <a:avLst/>
          </a:prstGeom>
        </p:spPr>
      </p:pic>
    </p:spTree>
    <p:extLst>
      <p:ext uri="{BB962C8B-B14F-4D97-AF65-F5344CB8AC3E}">
        <p14:creationId xmlns:p14="http://schemas.microsoft.com/office/powerpoint/2010/main" val="140342323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3B77-07A3-4E2D-A7B8-344D1E04F43F}"/>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A1BA7E26-8AEE-4800-92B2-C984F304666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C775870-7086-43C9-ADD8-0E3B6842CE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F84651C-836C-402E-A8A8-373CC37072BE}"/>
              </a:ext>
            </a:extLst>
          </p:cNvPr>
          <p:cNvSpPr>
            <a:spLocks noGrp="1"/>
          </p:cNvSpPr>
          <p:nvPr>
            <p:ph type="sldNum" sz="quarter" idx="12"/>
          </p:nvPr>
        </p:nvSpPr>
        <p:spPr/>
        <p:txBody>
          <a:bodyPr/>
          <a:lstStyle/>
          <a:p>
            <a:fld id="{4FAB73BC-B049-4115-A692-8D63A059BFB8}" type="slidenum">
              <a:rPr lang="en-US" smtClean="0"/>
              <a:t>250</a:t>
            </a:fld>
            <a:endParaRPr lang="en-US" dirty="0"/>
          </a:p>
        </p:txBody>
      </p:sp>
      <p:pic>
        <p:nvPicPr>
          <p:cNvPr id="7" name="Picture 6">
            <a:extLst>
              <a:ext uri="{FF2B5EF4-FFF2-40B4-BE49-F238E27FC236}">
                <a16:creationId xmlns:a16="http://schemas.microsoft.com/office/drawing/2014/main" id="{EC83E86B-3503-42EC-A458-33F95040102A}"/>
              </a:ext>
            </a:extLst>
          </p:cNvPr>
          <p:cNvPicPr>
            <a:picLocks noChangeAspect="1"/>
          </p:cNvPicPr>
          <p:nvPr/>
        </p:nvPicPr>
        <p:blipFill rotWithShape="1">
          <a:blip r:embed="rId2"/>
          <a:srcRect l="13563" r="13875" b="9333"/>
          <a:stretch/>
        </p:blipFill>
        <p:spPr>
          <a:xfrm>
            <a:off x="3230880" y="570059"/>
            <a:ext cx="8846820" cy="6217920"/>
          </a:xfrm>
          <a:prstGeom prst="rect">
            <a:avLst/>
          </a:prstGeom>
        </p:spPr>
      </p:pic>
    </p:spTree>
    <p:extLst>
      <p:ext uri="{BB962C8B-B14F-4D97-AF65-F5344CB8AC3E}">
        <p14:creationId xmlns:p14="http://schemas.microsoft.com/office/powerpoint/2010/main" val="244139668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4F5C62-6961-4916-BDFE-32553E5A06B8}"/>
              </a:ext>
            </a:extLst>
          </p:cNvPr>
          <p:cNvPicPr>
            <a:picLocks noChangeAspect="1"/>
          </p:cNvPicPr>
          <p:nvPr/>
        </p:nvPicPr>
        <p:blipFill>
          <a:blip r:embed="rId2"/>
          <a:stretch>
            <a:fillRect/>
          </a:stretch>
        </p:blipFill>
        <p:spPr>
          <a:xfrm>
            <a:off x="-5021" y="-335280"/>
            <a:ext cx="12197021" cy="7190457"/>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sz="7300" cap="none" dirty="0">
                <a:latin typeface="Roboto"/>
              </a:rPr>
              <a:t>T22 INNER JOIN DISPLAY </a:t>
            </a:r>
            <a:br>
              <a:rPr lang="en-US" cap="none" dirty="0">
                <a:latin typeface="Roboto"/>
              </a:rPr>
            </a:br>
            <a:r>
              <a:rPr lang="en-US" sz="5400" cap="none" dirty="0">
                <a:latin typeface="Roboto"/>
              </a:rPr>
              <a:t>(Papar gabungan dua jadual)</a:t>
            </a:r>
            <a:br>
              <a:rPr lang="en-US" sz="5400" cap="none" dirty="0">
                <a:latin typeface="Roboto"/>
              </a:rPr>
            </a:br>
            <a:br>
              <a:rPr lang="en-US" cap="none" dirty="0">
                <a:latin typeface="Roboto"/>
              </a:rPr>
            </a:br>
            <a:endParaRPr lang="en-US" cap="none" dirty="0">
              <a:latin typeface="Roboto"/>
            </a:endParaRPr>
          </a:p>
        </p:txBody>
      </p:sp>
      <p:sp>
        <p:nvSpPr>
          <p:cNvPr id="3" name="Subtitle 2"/>
          <p:cNvSpPr>
            <a:spLocks noGrp="1"/>
          </p:cNvSpPr>
          <p:nvPr>
            <p:ph type="subTitle" idx="1"/>
          </p:nvPr>
        </p:nvSpPr>
        <p:spPr>
          <a:xfrm>
            <a:off x="0" y="3826997"/>
            <a:ext cx="12192000" cy="518780"/>
          </a:xfrm>
          <a:solidFill>
            <a:schemeClr val="accent2"/>
          </a:solidFill>
        </p:spPr>
        <p:txBody>
          <a:bodyPr>
            <a:normAutofit/>
          </a:bodyPr>
          <a:lstStyle/>
          <a:p>
            <a:pPr algn="l"/>
            <a:r>
              <a:rPr lang="en-US" b="1" dirty="0"/>
              <a:t> </a:t>
            </a:r>
            <a:r>
              <a:rPr lang="en-US" dirty="0">
                <a:latin typeface="Roboto"/>
              </a:rPr>
              <a:t>				            		</a:t>
            </a:r>
            <a:endParaRPr lang="en-US" sz="3000" b="1" dirty="0">
              <a:latin typeface="Roboto"/>
            </a:endParaRP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 y="20180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63273" y="301736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761" y="2691368"/>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069" y="2978375"/>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8"/>
          </p:cNvPr>
          <p:cNvPicPr>
            <a:picLocks noChangeAspect="1"/>
          </p:cNvPicPr>
          <p:nvPr/>
        </p:nvPicPr>
        <p:blipFill>
          <a:blip r:embed="rId9"/>
          <a:stretch>
            <a:fillRect/>
          </a:stretch>
        </p:blipFill>
        <p:spPr>
          <a:xfrm>
            <a:off x="9865814" y="3220025"/>
            <a:ext cx="1054186" cy="1054186"/>
          </a:xfrm>
          <a:prstGeom prst="rect">
            <a:avLst/>
          </a:prstGeom>
        </p:spPr>
      </p:pic>
      <p:pic>
        <p:nvPicPr>
          <p:cNvPr id="6" name="Picture 5">
            <a:hlinkClick r:id="rId10"/>
          </p:cNvPr>
          <p:cNvPicPr>
            <a:picLocks noChangeAspect="1"/>
          </p:cNvPicPr>
          <p:nvPr/>
        </p:nvPicPr>
        <p:blipFill>
          <a:blip r:embed="rId11"/>
          <a:stretch>
            <a:fillRect/>
          </a:stretch>
        </p:blipFill>
        <p:spPr>
          <a:xfrm>
            <a:off x="11001840" y="3318323"/>
            <a:ext cx="1008003" cy="1012483"/>
          </a:xfrm>
          <a:prstGeom prst="rect">
            <a:avLst/>
          </a:prstGeom>
        </p:spPr>
      </p:pic>
    </p:spTree>
    <p:extLst>
      <p:ext uri="{BB962C8B-B14F-4D97-AF65-F5344CB8AC3E}">
        <p14:creationId xmlns:p14="http://schemas.microsoft.com/office/powerpoint/2010/main" val="36847235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F114-C8B0-4210-80F0-8D2A381CD2F2}"/>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447346D9-5A5A-4C8B-ADF0-B1769175BE6C}"/>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CD22A6-F227-456D-8C87-2E0146E5E9B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501890E-475F-48A8-8FFD-DBE2BDB7DD2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ABD9207-B10F-48D7-AE63-BCB421B6C638}"/>
              </a:ext>
            </a:extLst>
          </p:cNvPr>
          <p:cNvSpPr>
            <a:spLocks noGrp="1"/>
          </p:cNvSpPr>
          <p:nvPr>
            <p:ph type="sldNum" sz="quarter" idx="12"/>
          </p:nvPr>
        </p:nvSpPr>
        <p:spPr/>
        <p:txBody>
          <a:bodyPr/>
          <a:lstStyle/>
          <a:p>
            <a:fld id="{4FAB73BC-B049-4115-A692-8D63A059BFB8}" type="slidenum">
              <a:rPr lang="en-US" smtClean="0"/>
              <a:t>252</a:t>
            </a:fld>
            <a:endParaRPr lang="en-US" dirty="0"/>
          </a:p>
        </p:txBody>
      </p:sp>
    </p:spTree>
    <p:extLst>
      <p:ext uri="{BB962C8B-B14F-4D97-AF65-F5344CB8AC3E}">
        <p14:creationId xmlns:p14="http://schemas.microsoft.com/office/powerpoint/2010/main" val="156602506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253</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18699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254</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91112858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255</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4488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256</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44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19E8-BC69-44B4-A6CA-332703A969C4}"/>
              </a:ext>
            </a:extLst>
          </p:cNvPr>
          <p:cNvSpPr>
            <a:spLocks noGrp="1"/>
          </p:cNvSpPr>
          <p:nvPr>
            <p:ph type="title"/>
          </p:nvPr>
        </p:nvSpPr>
        <p:spPr/>
        <p:txBody>
          <a:bodyPr/>
          <a:lstStyle/>
          <a:p>
            <a:r>
              <a:rPr lang="en-MY" dirty="0"/>
              <a:t>SQL: INNER JOIN</a:t>
            </a:r>
          </a:p>
        </p:txBody>
      </p:sp>
      <p:sp>
        <p:nvSpPr>
          <p:cNvPr id="3" name="Content Placeholder 2">
            <a:extLst>
              <a:ext uri="{FF2B5EF4-FFF2-40B4-BE49-F238E27FC236}">
                <a16:creationId xmlns:a16="http://schemas.microsoft.com/office/drawing/2014/main" id="{3963061B-C797-4E75-9970-FFDF32C032D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B3A033-E848-4ECC-9B44-141AFE8141EC}"/>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72BB1BC5-742D-4D16-9871-308C94276B7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D4F300F-3CB4-434C-BFED-E193A0D99967}"/>
              </a:ext>
            </a:extLst>
          </p:cNvPr>
          <p:cNvSpPr>
            <a:spLocks noGrp="1"/>
          </p:cNvSpPr>
          <p:nvPr>
            <p:ph type="sldNum" sz="quarter" idx="12"/>
          </p:nvPr>
        </p:nvSpPr>
        <p:spPr/>
        <p:txBody>
          <a:bodyPr/>
          <a:lstStyle/>
          <a:p>
            <a:fld id="{4FAB73BC-B049-4115-A692-8D63A059BFB8}" type="slidenum">
              <a:rPr lang="en-US" smtClean="0"/>
              <a:t>257</a:t>
            </a:fld>
            <a:endParaRPr lang="en-US" dirty="0"/>
          </a:p>
        </p:txBody>
      </p:sp>
      <p:pic>
        <p:nvPicPr>
          <p:cNvPr id="7" name="Picture 6">
            <a:extLst>
              <a:ext uri="{FF2B5EF4-FFF2-40B4-BE49-F238E27FC236}">
                <a16:creationId xmlns:a16="http://schemas.microsoft.com/office/drawing/2014/main" id="{5DC622B7-F50D-4E07-B8AD-EC0BC9233B93}"/>
              </a:ext>
            </a:extLst>
          </p:cNvPr>
          <p:cNvPicPr>
            <a:picLocks noChangeAspect="1"/>
          </p:cNvPicPr>
          <p:nvPr/>
        </p:nvPicPr>
        <p:blipFill>
          <a:blip r:embed="rId2"/>
          <a:stretch>
            <a:fillRect/>
          </a:stretch>
        </p:blipFill>
        <p:spPr>
          <a:xfrm>
            <a:off x="1968285" y="1244934"/>
            <a:ext cx="9933202" cy="5255878"/>
          </a:xfrm>
          <a:prstGeom prst="rect">
            <a:avLst/>
          </a:prstGeom>
        </p:spPr>
      </p:pic>
    </p:spTree>
    <p:extLst>
      <p:ext uri="{BB962C8B-B14F-4D97-AF65-F5344CB8AC3E}">
        <p14:creationId xmlns:p14="http://schemas.microsoft.com/office/powerpoint/2010/main" val="56420352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D18E-A865-4CDE-9952-89445EAF752B}"/>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3EBC637F-A532-4DD5-BCEC-E98E849B977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3BE8066-C76D-4834-BD37-624D0CD28F9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09208F2-A55D-4AE9-826D-7A6CB1AE1415}"/>
              </a:ext>
            </a:extLst>
          </p:cNvPr>
          <p:cNvSpPr>
            <a:spLocks noGrp="1"/>
          </p:cNvSpPr>
          <p:nvPr>
            <p:ph type="sldNum" sz="quarter" idx="12"/>
          </p:nvPr>
        </p:nvSpPr>
        <p:spPr/>
        <p:txBody>
          <a:bodyPr/>
          <a:lstStyle/>
          <a:p>
            <a:fld id="{4FAB73BC-B049-4115-A692-8D63A059BFB8}" type="slidenum">
              <a:rPr lang="en-US" smtClean="0"/>
              <a:t>258</a:t>
            </a:fld>
            <a:endParaRPr lang="en-US" dirty="0"/>
          </a:p>
        </p:txBody>
      </p:sp>
      <p:pic>
        <p:nvPicPr>
          <p:cNvPr id="7" name="Picture 6">
            <a:extLst>
              <a:ext uri="{FF2B5EF4-FFF2-40B4-BE49-F238E27FC236}">
                <a16:creationId xmlns:a16="http://schemas.microsoft.com/office/drawing/2014/main" id="{3B13BAC1-D088-422D-9C06-383C80AD6540}"/>
              </a:ext>
            </a:extLst>
          </p:cNvPr>
          <p:cNvPicPr>
            <a:picLocks noChangeAspect="1"/>
          </p:cNvPicPr>
          <p:nvPr/>
        </p:nvPicPr>
        <p:blipFill rotWithShape="1">
          <a:blip r:embed="rId2"/>
          <a:srcRect t="3776" b="6154"/>
          <a:stretch/>
        </p:blipFill>
        <p:spPr>
          <a:xfrm>
            <a:off x="1886893" y="1305225"/>
            <a:ext cx="10101046" cy="5117629"/>
          </a:xfrm>
          <a:prstGeom prst="rect">
            <a:avLst/>
          </a:prstGeom>
        </p:spPr>
      </p:pic>
    </p:spTree>
    <p:extLst>
      <p:ext uri="{BB962C8B-B14F-4D97-AF65-F5344CB8AC3E}">
        <p14:creationId xmlns:p14="http://schemas.microsoft.com/office/powerpoint/2010/main" val="77858670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MOBIRISE</a:t>
            </a:r>
            <a:endParaRPr lang="en-US" dirty="0"/>
          </a:p>
        </p:txBody>
      </p:sp>
      <p:sp>
        <p:nvSpPr>
          <p:cNvPr id="3" name="Content Placeholder 2"/>
          <p:cNvSpPr>
            <a:spLocks noGrp="1"/>
          </p:cNvSpPr>
          <p:nvPr>
            <p:ph idx="1"/>
          </p:nvPr>
        </p:nvSpPr>
        <p:spPr/>
        <p:txBody>
          <a:bodyPr/>
          <a:lstStyle/>
          <a:p>
            <a:r>
              <a:rPr lang="en-US" b="1" dirty="0" err="1"/>
              <a:t>Mobirise</a:t>
            </a:r>
            <a:r>
              <a:rPr lang="en-US" dirty="0"/>
              <a:t> – a free web design studio that support HTML5 &amp; Bootstrap’s famous ‘block’ design.</a:t>
            </a:r>
          </a:p>
        </p:txBody>
      </p:sp>
      <p:sp>
        <p:nvSpPr>
          <p:cNvPr id="6" name="Date Placeholder 5"/>
          <p:cNvSpPr>
            <a:spLocks noGrp="1"/>
          </p:cNvSpPr>
          <p:nvPr>
            <p:ph type="dt" sz="half" idx="10"/>
          </p:nvPr>
        </p:nvSpPr>
        <p:spPr/>
        <p:txBody>
          <a:bodyPr/>
          <a:lstStyle/>
          <a:p>
            <a:fld id="{554813B9-039C-43BE-B72C-DC5A10E3FB77}"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259</a:t>
            </a:fld>
            <a:endParaRPr lang="en-US" dirty="0"/>
          </a:p>
        </p:txBody>
      </p:sp>
      <p:pic>
        <p:nvPicPr>
          <p:cNvPr id="4" name="Picture 3"/>
          <p:cNvPicPr>
            <a:picLocks noChangeAspect="1"/>
          </p:cNvPicPr>
          <p:nvPr/>
        </p:nvPicPr>
        <p:blipFill rotWithShape="1">
          <a:blip r:embed="rId2"/>
          <a:srcRect b="6323"/>
          <a:stretch/>
        </p:blipFill>
        <p:spPr>
          <a:xfrm>
            <a:off x="2729948" y="2677209"/>
            <a:ext cx="7938052" cy="4180792"/>
          </a:xfrm>
          <a:prstGeom prst="rect">
            <a:avLst/>
          </a:prstGeom>
        </p:spPr>
      </p:pic>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838955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452E9441-577E-4000-A40B-92C9A7C31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05174" y="2065301"/>
            <a:ext cx="11486824" cy="2003004"/>
          </a:xfrm>
          <a:solidFill>
            <a:schemeClr val="accent4"/>
          </a:solidFill>
        </p:spPr>
        <p:txBody>
          <a:bodyPr>
            <a:normAutofit fontScale="90000"/>
          </a:bodyPr>
          <a:lstStyle/>
          <a:p>
            <a:pPr algn="r"/>
            <a:r>
              <a:rPr lang="en-US" dirty="0"/>
              <a:t>		 T02 BOOTSTRAP + PHP include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a:t> </a:t>
            </a:r>
            <a:endParaRPr lang="en-US" b="1" dirty="0"/>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F00B27D-65F9-4C76-B79D-BD6DD50FF075}"/>
              </a:ext>
            </a:extLst>
          </p:cNvPr>
          <p:cNvPicPr>
            <a:picLocks noChangeAspect="1"/>
          </p:cNvPicPr>
          <p:nvPr/>
        </p:nvPicPr>
        <p:blipFill rotWithShape="1">
          <a:blip r:embed="rId11"/>
          <a:srcRect l="10969" t="21434" r="5397" b="18711"/>
          <a:stretch/>
        </p:blipFill>
        <p:spPr>
          <a:xfrm>
            <a:off x="47703" y="1787831"/>
            <a:ext cx="1684631" cy="2557944"/>
          </a:xfrm>
          <a:prstGeom prst="rect">
            <a:avLst/>
          </a:prstGeom>
        </p:spPr>
      </p:pic>
    </p:spTree>
    <p:extLst>
      <p:ext uri="{BB962C8B-B14F-4D97-AF65-F5344CB8AC3E}">
        <p14:creationId xmlns:p14="http://schemas.microsoft.com/office/powerpoint/2010/main" val="254517022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MOBIRISE</a:t>
            </a:r>
          </a:p>
        </p:txBody>
      </p:sp>
      <p:sp>
        <p:nvSpPr>
          <p:cNvPr id="3" name="Content Placeholder 2"/>
          <p:cNvSpPr>
            <a:spLocks noGrp="1"/>
          </p:cNvSpPr>
          <p:nvPr>
            <p:ph idx="1"/>
          </p:nvPr>
        </p:nvSpPr>
        <p:spPr/>
        <p:txBody>
          <a:bodyPr/>
          <a:lstStyle/>
          <a:p>
            <a:r>
              <a:rPr lang="en-US" b="1" dirty="0"/>
              <a:t>Done with the talking, lets walk the talk… ;)</a:t>
            </a:r>
            <a:endParaRPr lang="en-US" dirty="0"/>
          </a:p>
        </p:txBody>
      </p:sp>
      <p:sp>
        <p:nvSpPr>
          <p:cNvPr id="7" name="Date Placeholder 6"/>
          <p:cNvSpPr>
            <a:spLocks noGrp="1"/>
          </p:cNvSpPr>
          <p:nvPr>
            <p:ph type="dt" sz="half" idx="10"/>
          </p:nvPr>
        </p:nvSpPr>
        <p:spPr/>
        <p:txBody>
          <a:bodyPr/>
          <a:lstStyle/>
          <a:p>
            <a:fld id="{ECC382B5-7CAB-440D-9105-637127996975}" type="datetime1">
              <a:rPr lang="en-US" smtClean="0"/>
              <a:t>7/6/2020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260</a:t>
            </a:fld>
            <a:endParaRPr lang="en-US" dirty="0"/>
          </a:p>
        </p:txBody>
      </p:sp>
      <p:pic>
        <p:nvPicPr>
          <p:cNvPr id="5" name="Picture 4">
            <a:hlinkClick r:id="rId2"/>
          </p:cNvPr>
          <p:cNvPicPr>
            <a:picLocks noChangeAspect="1"/>
          </p:cNvPicPr>
          <p:nvPr/>
        </p:nvPicPr>
        <p:blipFill>
          <a:blip r:embed="rId3"/>
          <a:stretch>
            <a:fillRect/>
          </a:stretch>
        </p:blipFill>
        <p:spPr>
          <a:xfrm>
            <a:off x="9367303" y="396150"/>
            <a:ext cx="1042703" cy="1042703"/>
          </a:xfrm>
          <a:prstGeom prst="rect">
            <a:avLst/>
          </a:prstGeom>
        </p:spPr>
      </p:pic>
      <p:pic>
        <p:nvPicPr>
          <p:cNvPr id="6" name="Picture 5"/>
          <p:cNvPicPr>
            <a:picLocks noChangeAspect="1"/>
          </p:cNvPicPr>
          <p:nvPr/>
        </p:nvPicPr>
        <p:blipFill>
          <a:blip r:embed="rId4"/>
          <a:stretch>
            <a:fillRect/>
          </a:stretch>
        </p:blipFill>
        <p:spPr>
          <a:xfrm>
            <a:off x="3074505" y="2338427"/>
            <a:ext cx="7447721" cy="4372169"/>
          </a:xfrm>
          <a:prstGeom prst="rect">
            <a:avLst/>
          </a:prstGeom>
        </p:spPr>
      </p:pic>
    </p:spTree>
    <p:extLst>
      <p:ext uri="{BB962C8B-B14F-4D97-AF65-F5344CB8AC3E}">
        <p14:creationId xmlns:p14="http://schemas.microsoft.com/office/powerpoint/2010/main" val="2559248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theme</a:t>
            </a:r>
          </a:p>
        </p:txBody>
      </p:sp>
      <p:pic>
        <p:nvPicPr>
          <p:cNvPr id="4" name="Content Placeholder 3"/>
          <p:cNvPicPr>
            <a:picLocks noGrp="1" noChangeAspect="1"/>
          </p:cNvPicPr>
          <p:nvPr>
            <p:ph idx="1"/>
          </p:nvPr>
        </p:nvPicPr>
        <p:blipFill>
          <a:blip r:embed="rId2"/>
          <a:stretch>
            <a:fillRect/>
          </a:stretch>
        </p:blipFill>
        <p:spPr>
          <a:xfrm>
            <a:off x="2503972" y="2011363"/>
            <a:ext cx="7182469" cy="4206875"/>
          </a:xfrm>
        </p:spPr>
      </p:pic>
      <p:sp>
        <p:nvSpPr>
          <p:cNvPr id="6" name="Date Placeholder 5"/>
          <p:cNvSpPr>
            <a:spLocks noGrp="1"/>
          </p:cNvSpPr>
          <p:nvPr>
            <p:ph type="dt" sz="half" idx="10"/>
          </p:nvPr>
        </p:nvSpPr>
        <p:spPr/>
        <p:txBody>
          <a:bodyPr/>
          <a:lstStyle/>
          <a:p>
            <a:fld id="{EB4ECFBF-2EBA-4728-AED9-546743CDEA04}"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261</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41095834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31568" y="1131322"/>
            <a:ext cx="8527302" cy="5196437"/>
          </a:xfrm>
        </p:spPr>
      </p:pic>
      <p:sp>
        <p:nvSpPr>
          <p:cNvPr id="6" name="Date Placeholder 5"/>
          <p:cNvSpPr>
            <a:spLocks noGrp="1"/>
          </p:cNvSpPr>
          <p:nvPr>
            <p:ph type="dt" sz="half" idx="10"/>
          </p:nvPr>
        </p:nvSpPr>
        <p:spPr/>
        <p:txBody>
          <a:bodyPr/>
          <a:lstStyle/>
          <a:p>
            <a:fld id="{14B79BBF-D095-4942-860A-0DDAC0D84D74}" type="datetime1">
              <a:rPr lang="en-US" smtClean="0"/>
              <a:t>7/6/2020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262</a:t>
            </a:fld>
            <a:endParaRPr lang="en-US" dirty="0"/>
          </a:p>
        </p:txBody>
      </p:sp>
      <p:sp>
        <p:nvSpPr>
          <p:cNvPr id="5" name="Arrow: Right 4"/>
          <p:cNvSpPr/>
          <p:nvPr/>
        </p:nvSpPr>
        <p:spPr>
          <a:xfrm rot="2853567">
            <a:off x="7898297" y="3816627"/>
            <a:ext cx="2083123" cy="1934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 here</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82869451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F5613B1C-636E-41DB-BB17-B4023D5879CA}" type="datetime1">
              <a:rPr lang="en-US" smtClean="0"/>
              <a:t>7/6/2020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263</a:t>
            </a:fld>
            <a:endParaRPr lang="en-US" dirty="0"/>
          </a:p>
        </p:txBody>
      </p:sp>
      <p:pic>
        <p:nvPicPr>
          <p:cNvPr id="4" name="Picture 3"/>
          <p:cNvPicPr>
            <a:picLocks noChangeAspect="1"/>
          </p:cNvPicPr>
          <p:nvPr/>
        </p:nvPicPr>
        <p:blipFill rotWithShape="1">
          <a:blip r:embed="rId2"/>
          <a:srcRect b="5044"/>
          <a:stretch/>
        </p:blipFill>
        <p:spPr>
          <a:xfrm>
            <a:off x="1722783" y="1082026"/>
            <a:ext cx="8746435" cy="4669418"/>
          </a:xfrm>
          <a:prstGeom prst="rect">
            <a:avLst/>
          </a:prstGeom>
        </p:spPr>
      </p:pic>
      <p:sp>
        <p:nvSpPr>
          <p:cNvPr id="5" name="Arrow: Pentagon 4"/>
          <p:cNvSpPr/>
          <p:nvPr/>
        </p:nvSpPr>
        <p:spPr>
          <a:xfrm>
            <a:off x="7248939" y="3988905"/>
            <a:ext cx="1855304" cy="808383"/>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Select block</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9508975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2FB05E90-F74C-47F0-8DF2-221A1A4C83D2}"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264</a:t>
            </a:fld>
            <a:endParaRPr lang="en-US" dirty="0"/>
          </a:p>
        </p:txBody>
      </p:sp>
      <p:pic>
        <p:nvPicPr>
          <p:cNvPr id="4098" name="Picture 2" descr="http://1.bp.blogspot.com/-iRHbd3TdkSE/VgySXGM0vsI/AAAAAAAANzg/qcOcISxeQns/s400/smartsolat-with-mobirise-block-sett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149" y="284176"/>
            <a:ext cx="6100095" cy="648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4605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09354" y="681743"/>
            <a:ext cx="8971731" cy="5467267"/>
          </a:xfrm>
        </p:spPr>
      </p:pic>
      <p:sp>
        <p:nvSpPr>
          <p:cNvPr id="3" name="Date Placeholder 2"/>
          <p:cNvSpPr>
            <a:spLocks noGrp="1"/>
          </p:cNvSpPr>
          <p:nvPr>
            <p:ph type="dt" sz="half" idx="10"/>
          </p:nvPr>
        </p:nvSpPr>
        <p:spPr/>
        <p:txBody>
          <a:bodyPr/>
          <a:lstStyle/>
          <a:p>
            <a:fld id="{BEC43027-96C8-4B00-83AD-2A06A13151F0}"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265</a:t>
            </a:fld>
            <a:endParaRPr lang="en-US" dirty="0"/>
          </a:p>
        </p:txBody>
      </p:sp>
    </p:spTree>
    <p:extLst>
      <p:ext uri="{BB962C8B-B14F-4D97-AF65-F5344CB8AC3E}">
        <p14:creationId xmlns:p14="http://schemas.microsoft.com/office/powerpoint/2010/main" val="309596952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CHANGING IMAGE</a:t>
            </a:r>
          </a:p>
        </p:txBody>
      </p:sp>
      <p:pic>
        <p:nvPicPr>
          <p:cNvPr id="4" name="Content Placeholder 3"/>
          <p:cNvPicPr>
            <a:picLocks noGrp="1" noChangeAspect="1"/>
          </p:cNvPicPr>
          <p:nvPr>
            <p:ph idx="1"/>
          </p:nvPr>
        </p:nvPicPr>
        <p:blipFill>
          <a:blip r:embed="rId2"/>
          <a:stretch>
            <a:fillRect/>
          </a:stretch>
        </p:blipFill>
        <p:spPr>
          <a:xfrm>
            <a:off x="2209020" y="1269243"/>
            <a:ext cx="7120511" cy="5509301"/>
          </a:xfrm>
        </p:spPr>
      </p:pic>
      <p:sp>
        <p:nvSpPr>
          <p:cNvPr id="6" name="Date Placeholder 5"/>
          <p:cNvSpPr>
            <a:spLocks noGrp="1"/>
          </p:cNvSpPr>
          <p:nvPr>
            <p:ph type="dt" sz="half" idx="10"/>
          </p:nvPr>
        </p:nvSpPr>
        <p:spPr/>
        <p:txBody>
          <a:bodyPr/>
          <a:lstStyle/>
          <a:p>
            <a:fld id="{553CD082-F9E7-41FD-80E3-9A662E64A56A}"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266</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153591398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TEXT EDITING</a:t>
            </a:r>
          </a:p>
        </p:txBody>
      </p:sp>
      <p:pic>
        <p:nvPicPr>
          <p:cNvPr id="4" name="Content Placeholder 3"/>
          <p:cNvPicPr>
            <a:picLocks noGrp="1" noChangeAspect="1"/>
          </p:cNvPicPr>
          <p:nvPr>
            <p:ph idx="1"/>
          </p:nvPr>
        </p:nvPicPr>
        <p:blipFill>
          <a:blip r:embed="rId2"/>
          <a:stretch>
            <a:fillRect/>
          </a:stretch>
        </p:blipFill>
        <p:spPr>
          <a:xfrm>
            <a:off x="2209020" y="1282494"/>
            <a:ext cx="7627535" cy="4932777"/>
          </a:xfrm>
        </p:spPr>
      </p:pic>
      <p:sp>
        <p:nvSpPr>
          <p:cNvPr id="6" name="Date Placeholder 5"/>
          <p:cNvSpPr>
            <a:spLocks noGrp="1"/>
          </p:cNvSpPr>
          <p:nvPr>
            <p:ph type="dt" sz="half" idx="10"/>
          </p:nvPr>
        </p:nvSpPr>
        <p:spPr/>
        <p:txBody>
          <a:bodyPr/>
          <a:lstStyle/>
          <a:p>
            <a:fld id="{9CADB45A-C393-4470-A3B7-8B40F682FDF1}"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267</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70119634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95271" y="580129"/>
            <a:ext cx="8355895" cy="5880725"/>
          </a:xfrm>
        </p:spPr>
      </p:pic>
      <p:sp>
        <p:nvSpPr>
          <p:cNvPr id="3" name="Date Placeholder 2"/>
          <p:cNvSpPr>
            <a:spLocks noGrp="1"/>
          </p:cNvSpPr>
          <p:nvPr>
            <p:ph type="dt" sz="half" idx="10"/>
          </p:nvPr>
        </p:nvSpPr>
        <p:spPr/>
        <p:txBody>
          <a:bodyPr/>
          <a:lstStyle/>
          <a:p>
            <a:fld id="{18F20EC1-189C-4BFD-9436-A68FEB39D11E}"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268</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62551278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28760" y="619885"/>
            <a:ext cx="8753711" cy="5974755"/>
          </a:xfrm>
        </p:spPr>
      </p:pic>
      <p:sp>
        <p:nvSpPr>
          <p:cNvPr id="3" name="Date Placeholder 2"/>
          <p:cNvSpPr>
            <a:spLocks noGrp="1"/>
          </p:cNvSpPr>
          <p:nvPr>
            <p:ph type="dt" sz="half" idx="10"/>
          </p:nvPr>
        </p:nvSpPr>
        <p:spPr/>
        <p:txBody>
          <a:bodyPr/>
          <a:lstStyle/>
          <a:p>
            <a:fld id="{640BACF4-963F-4E78-A231-D738A2AEB11D}"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269</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714499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a:xfrm>
            <a:off x="1202919" y="2011680"/>
            <a:ext cx="4159656" cy="4206240"/>
          </a:xfrm>
        </p:spPr>
        <p:txBody>
          <a:bodyPr>
            <a:normAutofit/>
          </a:bodyPr>
          <a:lstStyle/>
          <a:p>
            <a:r>
              <a:rPr lang="en-US" sz="3600" dirty="0"/>
              <a:t>A HTML framework supports responsive web design to provide one time webpage development for smartphone, tablet and desktop.</a:t>
            </a:r>
          </a:p>
        </p:txBody>
      </p:sp>
      <p:sp>
        <p:nvSpPr>
          <p:cNvPr id="5" name="Date Placeholder 4"/>
          <p:cNvSpPr>
            <a:spLocks noGrp="1"/>
          </p:cNvSpPr>
          <p:nvPr>
            <p:ph type="dt" sz="half" idx="10"/>
          </p:nvPr>
        </p:nvSpPr>
        <p:spPr/>
        <p:txBody>
          <a:bodyPr/>
          <a:lstStyle/>
          <a:p>
            <a:fld id="{7572E1C1-76E4-47E2-B448-D6D40A544590}"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27</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026" name="Picture 2" descr="Image result for bootstrap respons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409" y="2041075"/>
            <a:ext cx="6289813" cy="474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78696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very much</a:t>
            </a:r>
          </a:p>
        </p:txBody>
      </p:sp>
      <p:sp>
        <p:nvSpPr>
          <p:cNvPr id="3" name="Content Placeholder 2"/>
          <p:cNvSpPr>
            <a:spLocks noGrp="1"/>
          </p:cNvSpPr>
          <p:nvPr>
            <p:ph idx="1"/>
          </p:nvPr>
        </p:nvSpPr>
        <p:spPr/>
        <p:txBody>
          <a:bodyPr/>
          <a:lstStyle/>
          <a:p>
            <a:r>
              <a:rPr lang="en-US" dirty="0"/>
              <a:t>Newton keep asking, Why apple FALL from tree?</a:t>
            </a:r>
          </a:p>
          <a:p>
            <a:r>
              <a:rPr lang="en-US" dirty="0"/>
              <a:t>Everybody asks silly questions before becoming a star…</a:t>
            </a:r>
          </a:p>
        </p:txBody>
      </p:sp>
      <p:sp>
        <p:nvSpPr>
          <p:cNvPr id="5" name="Date Placeholder 4"/>
          <p:cNvSpPr>
            <a:spLocks noGrp="1"/>
          </p:cNvSpPr>
          <p:nvPr>
            <p:ph type="dt" sz="half" idx="10"/>
          </p:nvPr>
        </p:nvSpPr>
        <p:spPr/>
        <p:txBody>
          <a:bodyPr/>
          <a:lstStyle/>
          <a:p>
            <a:fld id="{9C976031-BFAA-4AA6-9909-A3B07E0B75DA}"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270</a:t>
            </a:fld>
            <a:endParaRPr lang="en-US" dirty="0"/>
          </a:p>
        </p:txBody>
      </p:sp>
      <p:pic>
        <p:nvPicPr>
          <p:cNvPr id="4" name="Picture 3"/>
          <p:cNvPicPr>
            <a:picLocks noChangeAspect="1"/>
          </p:cNvPicPr>
          <p:nvPr/>
        </p:nvPicPr>
        <p:blipFill rotWithShape="1">
          <a:blip r:embed="rId2"/>
          <a:srcRect l="21304" t="12653" r="22319" b="6629"/>
          <a:stretch/>
        </p:blipFill>
        <p:spPr>
          <a:xfrm>
            <a:off x="1524000" y="1"/>
            <a:ext cx="9144000" cy="6848577"/>
          </a:xfrm>
          <a:prstGeom prst="rect">
            <a:avLst/>
          </a:prstGeom>
        </p:spPr>
      </p:pic>
    </p:spTree>
    <p:extLst>
      <p:ext uri="{BB962C8B-B14F-4D97-AF65-F5344CB8AC3E}">
        <p14:creationId xmlns:p14="http://schemas.microsoft.com/office/powerpoint/2010/main" val="1918050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p:txBody>
          <a:bodyPr>
            <a:normAutofit/>
          </a:bodyPr>
          <a:lstStyle/>
          <a:p>
            <a:r>
              <a:rPr lang="en-US" sz="3600" dirty="0"/>
              <a:t>Download framework from getbootstrap.com</a:t>
            </a:r>
          </a:p>
          <a:p>
            <a:r>
              <a:rPr lang="en-US" sz="3600" dirty="0"/>
              <a:t>OR use the CDN </a:t>
            </a:r>
          </a:p>
        </p:txBody>
      </p:sp>
      <p:sp>
        <p:nvSpPr>
          <p:cNvPr id="6" name="Date Placeholder 5"/>
          <p:cNvSpPr>
            <a:spLocks noGrp="1"/>
          </p:cNvSpPr>
          <p:nvPr>
            <p:ph type="dt" sz="half" idx="10"/>
          </p:nvPr>
        </p:nvSpPr>
        <p:spPr/>
        <p:txBody>
          <a:bodyPr/>
          <a:lstStyle/>
          <a:p>
            <a:fld id="{BBED74B8-4FC3-41AF-AEBE-82CA727060E0}"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28</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a:hlinkClick r:id="rId2"/>
          </p:cNvPr>
          <p:cNvPicPr>
            <a:picLocks noChangeAspect="1"/>
          </p:cNvPicPr>
          <p:nvPr/>
        </p:nvPicPr>
        <p:blipFill>
          <a:blip r:embed="rId4"/>
          <a:stretch>
            <a:fillRect/>
          </a:stretch>
        </p:blipFill>
        <p:spPr>
          <a:xfrm>
            <a:off x="8472995" y="2921902"/>
            <a:ext cx="3405809" cy="3398485"/>
          </a:xfrm>
          <a:prstGeom prst="rect">
            <a:avLst/>
          </a:prstGeom>
        </p:spPr>
      </p:pic>
    </p:spTree>
    <p:extLst>
      <p:ext uri="{BB962C8B-B14F-4D97-AF65-F5344CB8AC3E}">
        <p14:creationId xmlns:p14="http://schemas.microsoft.com/office/powerpoint/2010/main" val="810723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-setting</a:t>
            </a:r>
          </a:p>
        </p:txBody>
      </p:sp>
      <p:sp>
        <p:nvSpPr>
          <p:cNvPr id="6" name="Date Placeholder 5"/>
          <p:cNvSpPr>
            <a:spLocks noGrp="1"/>
          </p:cNvSpPr>
          <p:nvPr>
            <p:ph type="dt" sz="half" idx="10"/>
          </p:nvPr>
        </p:nvSpPr>
        <p:spPr/>
        <p:txBody>
          <a:bodyPr/>
          <a:lstStyle/>
          <a:p>
            <a:fld id="{F6707EB0-B707-4B2B-B239-543A86B0479A}"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29</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p:cNvPicPr>
            <a:picLocks noChangeAspect="1"/>
          </p:cNvPicPr>
          <p:nvPr/>
        </p:nvPicPr>
        <p:blipFill>
          <a:blip r:embed="rId4"/>
          <a:stretch>
            <a:fillRect/>
          </a:stretch>
        </p:blipFill>
        <p:spPr>
          <a:xfrm>
            <a:off x="1000125" y="1338470"/>
            <a:ext cx="8049696" cy="5243064"/>
          </a:xfrm>
          <a:prstGeom prst="rect">
            <a:avLst/>
          </a:prstGeom>
        </p:spPr>
      </p:pic>
      <p:sp>
        <p:nvSpPr>
          <p:cNvPr id="3" name="Content Placeholder 2"/>
          <p:cNvSpPr>
            <a:spLocks noGrp="1"/>
          </p:cNvSpPr>
          <p:nvPr>
            <p:ph idx="1"/>
          </p:nvPr>
        </p:nvSpPr>
        <p:spPr>
          <a:xfrm>
            <a:off x="7042116" y="2599092"/>
            <a:ext cx="4992105" cy="4258909"/>
          </a:xfrm>
        </p:spPr>
        <p:txBody>
          <a:bodyPr>
            <a:normAutofit/>
          </a:bodyPr>
          <a:lstStyle/>
          <a:p>
            <a:pPr marL="0" indent="0">
              <a:buNone/>
            </a:pPr>
            <a:r>
              <a:rPr lang="en-US" sz="3000" dirty="0">
                <a:solidFill>
                  <a:srgbClr val="FF0000"/>
                </a:solidFill>
              </a:rPr>
              <a:t>Copy the CSS script to the project folder.</a:t>
            </a: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marL="0" indent="0">
              <a:buNone/>
            </a:pPr>
            <a:r>
              <a:rPr lang="en-US" sz="3000" dirty="0">
                <a:solidFill>
                  <a:srgbClr val="FF0000"/>
                </a:solidFill>
              </a:rPr>
              <a:t>&gt; OR we can use CDN server</a:t>
            </a:r>
          </a:p>
        </p:txBody>
      </p:sp>
    </p:spTree>
    <p:extLst>
      <p:ext uri="{BB962C8B-B14F-4D97-AF65-F5344CB8AC3E}">
        <p14:creationId xmlns:p14="http://schemas.microsoft.com/office/powerpoint/2010/main" val="3013098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3</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925016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bootstrap layout</a:t>
            </a:r>
          </a:p>
        </p:txBody>
      </p:sp>
      <p:sp>
        <p:nvSpPr>
          <p:cNvPr id="3" name="Content Placeholder 2"/>
          <p:cNvSpPr>
            <a:spLocks noGrp="1"/>
          </p:cNvSpPr>
          <p:nvPr>
            <p:ph idx="1"/>
          </p:nvPr>
        </p:nvSpPr>
        <p:spPr>
          <a:xfrm>
            <a:off x="1828800" y="1792936"/>
            <a:ext cx="7772400" cy="2891624"/>
          </a:xfrm>
        </p:spPr>
        <p:txBody>
          <a:bodyPr>
            <a:normAutofit/>
          </a:bodyPr>
          <a:lstStyle/>
          <a:p>
            <a:r>
              <a:rPr lang="en-US" sz="3000" dirty="0"/>
              <a:t>Try it here </a:t>
            </a:r>
            <a:r>
              <a:rPr lang="en-US" sz="3000" dirty="0">
                <a:hlinkClick r:id="rId2"/>
              </a:rPr>
              <a:t>http://www.w3schools.com/bootstrap/tryit.asp?filename=trybs_default&amp;stacked=h</a:t>
            </a:r>
            <a:endParaRPr lang="en-US" sz="3000" dirty="0"/>
          </a:p>
        </p:txBody>
      </p:sp>
      <p:sp>
        <p:nvSpPr>
          <p:cNvPr id="4" name="Date Placeholder 3"/>
          <p:cNvSpPr>
            <a:spLocks noGrp="1"/>
          </p:cNvSpPr>
          <p:nvPr>
            <p:ph type="dt" sz="half" idx="10"/>
          </p:nvPr>
        </p:nvSpPr>
        <p:spPr/>
        <p:txBody>
          <a:bodyPr/>
          <a:lstStyle/>
          <a:p>
            <a:fld id="{4D8F494A-04A4-4D88-A17C-AD06DAE18AC5}"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30</a:t>
            </a:fld>
            <a:endParaRPr lang="en-US" dirty="0"/>
          </a:p>
        </p:txBody>
      </p:sp>
      <p:pic>
        <p:nvPicPr>
          <p:cNvPr id="7" name="Picture 6"/>
          <p:cNvPicPr>
            <a:picLocks noChangeAspect="1"/>
          </p:cNvPicPr>
          <p:nvPr/>
        </p:nvPicPr>
        <p:blipFill>
          <a:blip r:embed="rId3"/>
          <a:stretch>
            <a:fillRect/>
          </a:stretch>
        </p:blipFill>
        <p:spPr>
          <a:xfrm>
            <a:off x="1509707" y="3053558"/>
            <a:ext cx="9170504" cy="3455264"/>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572562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1095397" y="1409700"/>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31</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6943" y="2010079"/>
            <a:ext cx="7228621" cy="4517888"/>
          </a:xfrm>
          <a:prstGeom prst="rect">
            <a:avLst/>
          </a:prstGeom>
          <a:noFill/>
          <a:ln w="12700">
            <a:solidFill>
              <a:schemeClr val="bg2">
                <a:lumMod val="50000"/>
              </a:schemeClr>
            </a:solidFill>
          </a:ln>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796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665164" y="1355580"/>
            <a:ext cx="10572811" cy="5166158"/>
          </a:xfrm>
        </p:spPr>
      </p:pic>
      <p:sp>
        <p:nvSpPr>
          <p:cNvPr id="3" name="Date Placeholder 2"/>
          <p:cNvSpPr>
            <a:spLocks noGrp="1"/>
          </p:cNvSpPr>
          <p:nvPr>
            <p:ph type="dt" sz="half" idx="10"/>
          </p:nvPr>
        </p:nvSpPr>
        <p:spPr/>
        <p:txBody>
          <a:bodyPr/>
          <a:lstStyle/>
          <a:p>
            <a:fld id="{0ECD049F-D093-42D8-B966-6DAA6F08D930}"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32</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862384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DESKTOP</a:t>
            </a:r>
          </a:p>
        </p:txBody>
      </p:sp>
      <p:sp>
        <p:nvSpPr>
          <p:cNvPr id="8" name="Content Placeholder 7"/>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fld id="{25518DBE-93B4-4ABE-BAD6-15F176EDBBC1}"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33</a:t>
            </a:fld>
            <a:endParaRPr lang="en-US" dirty="0"/>
          </a:p>
        </p:txBody>
      </p:sp>
      <p:sp>
        <p:nvSpPr>
          <p:cNvPr id="9" name="Rectangle 8"/>
          <p:cNvSpPr/>
          <p:nvPr/>
        </p:nvSpPr>
        <p:spPr>
          <a:xfrm>
            <a:off x="2054087" y="1205949"/>
            <a:ext cx="812181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7775862" cy="11056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2" y="5923723"/>
            <a:ext cx="7775862" cy="6816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504662"/>
            <a:ext cx="7754357" cy="3273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616832"/>
            <a:ext cx="5473148" cy="30881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8004314" y="2557671"/>
            <a:ext cx="1881809" cy="31611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8909946" y="1333078"/>
            <a:ext cx="1008003" cy="1012483"/>
          </a:xfrm>
          <a:prstGeom prst="rect">
            <a:avLst/>
          </a:prstGeom>
        </p:spPr>
      </p:pic>
    </p:spTree>
    <p:extLst>
      <p:ext uri="{BB962C8B-B14F-4D97-AF65-F5344CB8AC3E}">
        <p14:creationId xmlns:p14="http://schemas.microsoft.com/office/powerpoint/2010/main" val="3442160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MOBILE</a:t>
            </a:r>
          </a:p>
        </p:txBody>
      </p:sp>
      <p:sp>
        <p:nvSpPr>
          <p:cNvPr id="8" name="Content Placeholder 7"/>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fld id="{A2B52C59-8698-405B-98B3-9D70148BE541}"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34</a:t>
            </a:fld>
            <a:endParaRPr lang="en-US" dirty="0"/>
          </a:p>
        </p:txBody>
      </p:sp>
      <p:sp>
        <p:nvSpPr>
          <p:cNvPr id="9" name="Rectangle 8"/>
          <p:cNvSpPr/>
          <p:nvPr/>
        </p:nvSpPr>
        <p:spPr>
          <a:xfrm>
            <a:off x="2054087" y="1205949"/>
            <a:ext cx="610925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5772252" cy="779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3" y="6109253"/>
            <a:ext cx="5750747" cy="49616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202808"/>
            <a:ext cx="5750747" cy="3701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304565"/>
            <a:ext cx="5473148" cy="19891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2372139" y="4379371"/>
            <a:ext cx="5473148" cy="152494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9495461" y="5307905"/>
            <a:ext cx="1008003" cy="1012483"/>
          </a:xfrm>
          <a:prstGeom prst="rect">
            <a:avLst/>
          </a:prstGeom>
        </p:spPr>
      </p:pic>
    </p:spTree>
    <p:extLst>
      <p:ext uri="{BB962C8B-B14F-4D97-AF65-F5344CB8AC3E}">
        <p14:creationId xmlns:p14="http://schemas.microsoft.com/office/powerpoint/2010/main" val="1540469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35</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5447809" y="1348448"/>
            <a:ext cx="6511577" cy="5074406"/>
          </a:xfrm>
          <a:prstGeom prst="rect">
            <a:avLst/>
          </a:prstGeom>
        </p:spPr>
      </p:pic>
    </p:spTree>
    <p:extLst>
      <p:ext uri="{BB962C8B-B14F-4D97-AF65-F5344CB8AC3E}">
        <p14:creationId xmlns:p14="http://schemas.microsoft.com/office/powerpoint/2010/main" val="627057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018" y="284176"/>
            <a:ext cx="8458982" cy="1508760"/>
          </a:xfrm>
        </p:spPr>
        <p:txBody>
          <a:bodyPr/>
          <a:lstStyle/>
          <a:p>
            <a:r>
              <a:rPr lang="en-US" dirty="0"/>
              <a:t>FREE </a:t>
            </a:r>
            <a:r>
              <a:rPr lang="en-US" dirty="0">
                <a:hlinkClick r:id="rId2"/>
              </a:rPr>
              <a:t>STARTbootstrap.com</a:t>
            </a:r>
            <a:endParaRPr lang="en-US" dirty="0"/>
          </a:p>
        </p:txBody>
      </p:sp>
      <p:sp>
        <p:nvSpPr>
          <p:cNvPr id="3" name="Content Placeholder 2"/>
          <p:cNvSpPr>
            <a:spLocks noGrp="1"/>
          </p:cNvSpPr>
          <p:nvPr>
            <p:ph idx="1"/>
          </p:nvPr>
        </p:nvSpPr>
        <p:spPr/>
        <p:txBody>
          <a:bodyPr/>
          <a:lstStyle/>
          <a:p>
            <a:r>
              <a:rPr lang="en-US" dirty="0"/>
              <a:t>Example </a:t>
            </a:r>
            <a:r>
              <a:rPr lang="en-US" dirty="0">
                <a:hlinkClick r:id="rId2"/>
              </a:rPr>
              <a:t>https://startbootstrap.com/</a:t>
            </a:r>
            <a:endParaRPr lang="en-US" dirty="0"/>
          </a:p>
        </p:txBody>
      </p:sp>
      <p:sp>
        <p:nvSpPr>
          <p:cNvPr id="5" name="Date Placeholder 4"/>
          <p:cNvSpPr>
            <a:spLocks noGrp="1"/>
          </p:cNvSpPr>
          <p:nvPr>
            <p:ph type="dt" sz="half" idx="10"/>
          </p:nvPr>
        </p:nvSpPr>
        <p:spPr/>
        <p:txBody>
          <a:bodyPr/>
          <a:lstStyle/>
          <a:p>
            <a:fld id="{C9884DBC-81D7-4005-94AA-A7A19C541A63}"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36</a:t>
            </a:fld>
            <a:endParaRPr lang="en-US" dirty="0"/>
          </a:p>
        </p:txBody>
      </p:sp>
      <p:pic>
        <p:nvPicPr>
          <p:cNvPr id="4" name="Picture 3"/>
          <p:cNvPicPr>
            <a:picLocks noChangeAspect="1"/>
          </p:cNvPicPr>
          <p:nvPr/>
        </p:nvPicPr>
        <p:blipFill>
          <a:blip r:embed="rId3"/>
          <a:stretch>
            <a:fillRect/>
          </a:stretch>
        </p:blipFill>
        <p:spPr>
          <a:xfrm>
            <a:off x="1524000" y="1378227"/>
            <a:ext cx="9144000" cy="5479775"/>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725869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Sample2 - </a:t>
            </a:r>
            <a:r>
              <a:rPr lang="en-US" dirty="0" err="1"/>
              <a:t>smartsolat</a:t>
            </a:r>
            <a:endParaRPr lang="en-US" dirty="0"/>
          </a:p>
        </p:txBody>
      </p:sp>
      <p:sp>
        <p:nvSpPr>
          <p:cNvPr id="3" name="Content Placeholder 2"/>
          <p:cNvSpPr>
            <a:spLocks noGrp="1"/>
          </p:cNvSpPr>
          <p:nvPr>
            <p:ph idx="1"/>
          </p:nvPr>
        </p:nvSpPr>
        <p:spPr>
          <a:xfrm>
            <a:off x="2209019" y="5025543"/>
            <a:ext cx="7772400" cy="1192377"/>
          </a:xfrm>
        </p:spPr>
        <p:txBody>
          <a:bodyPr/>
          <a:lstStyle/>
          <a:p>
            <a:endParaRPr lang="en-US" dirty="0"/>
          </a:p>
        </p:txBody>
      </p:sp>
      <p:sp>
        <p:nvSpPr>
          <p:cNvPr id="7" name="Date Placeholder 6"/>
          <p:cNvSpPr>
            <a:spLocks noGrp="1"/>
          </p:cNvSpPr>
          <p:nvPr>
            <p:ph type="dt" sz="half" idx="10"/>
          </p:nvPr>
        </p:nvSpPr>
        <p:spPr/>
        <p:txBody>
          <a:bodyPr/>
          <a:lstStyle/>
          <a:p>
            <a:fld id="{7E114D22-C46F-47D2-80A2-AC29D993FF98}" type="datetime1">
              <a:rPr lang="en-US" smtClean="0"/>
              <a:t>7/6/2020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37</a:t>
            </a:fld>
            <a:endParaRPr lang="en-US" dirty="0"/>
          </a:p>
        </p:txBody>
      </p:sp>
      <p:pic>
        <p:nvPicPr>
          <p:cNvPr id="4" name="Picture 3"/>
          <p:cNvPicPr>
            <a:picLocks noChangeAspect="1"/>
          </p:cNvPicPr>
          <p:nvPr/>
        </p:nvPicPr>
        <p:blipFill>
          <a:blip r:embed="rId2"/>
          <a:stretch>
            <a:fillRect/>
          </a:stretch>
        </p:blipFill>
        <p:spPr>
          <a:xfrm>
            <a:off x="1524000" y="1371601"/>
            <a:ext cx="6110002" cy="3435199"/>
          </a:xfrm>
          <a:prstGeom prst="rect">
            <a:avLst/>
          </a:prstGeom>
        </p:spPr>
      </p:pic>
      <p:pic>
        <p:nvPicPr>
          <p:cNvPr id="5" name="Picture 4"/>
          <p:cNvPicPr>
            <a:picLocks noChangeAspect="1"/>
          </p:cNvPicPr>
          <p:nvPr/>
        </p:nvPicPr>
        <p:blipFill rotWithShape="1">
          <a:blip r:embed="rId3"/>
          <a:srcRect l="21450" r="39710"/>
          <a:stretch/>
        </p:blipFill>
        <p:spPr>
          <a:xfrm>
            <a:off x="7319987" y="2011680"/>
            <a:ext cx="3348013" cy="4846320"/>
          </a:xfrm>
          <a:prstGeom prst="rect">
            <a:avLst/>
          </a:prstGeom>
        </p:spPr>
      </p:pic>
      <p:pic>
        <p:nvPicPr>
          <p:cNvPr id="6" name="Picture 5">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2908225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lstStyle/>
          <a:p>
            <a:r>
              <a:rPr lang="en-MY" b="1" dirty="0"/>
              <a:t>startbootstrap.com/themes/sb-admin-2/</a:t>
            </a:r>
          </a:p>
        </p:txBody>
      </p:sp>
      <p:sp>
        <p:nvSpPr>
          <p:cNvPr id="3" name="Content Placeholder 2">
            <a:extLst>
              <a:ext uri="{FF2B5EF4-FFF2-40B4-BE49-F238E27FC236}">
                <a16:creationId xmlns:a16="http://schemas.microsoft.com/office/drawing/2014/main" id="{FAB1C144-33BE-4459-839E-F5E3C2FCD9A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38</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3609935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a:bodyPr>
          <a:lstStyle/>
          <a:p>
            <a:pPr algn="r"/>
            <a:r>
              <a:rPr lang="en-US" cap="none" dirty="0"/>
              <a:t>		</a:t>
            </a:r>
            <a:r>
              <a:rPr lang="en-US" dirty="0"/>
              <a:t> T02.1 HTML + </a:t>
            </a:r>
            <a:r>
              <a:rPr lang="en-US" cap="none" dirty="0"/>
              <a:t>Bootstrap Form</a:t>
            </a:r>
            <a:br>
              <a:rPr lang="en-US" cap="none"/>
            </a:br>
            <a:r>
              <a:rPr lang="en-US" cap="none"/>
              <a:t>(Web Programming)</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bit.ly/fstmtubephp</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208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T1: CLIENT (BROWSER HTML)</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The User-interface</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4</a:t>
            </a:fld>
            <a:endParaRPr lang="en-US" dirty="0"/>
          </a:p>
        </p:txBody>
      </p:sp>
      <p:pic>
        <p:nvPicPr>
          <p:cNvPr id="2050" name="Picture 2" descr="Image result for browser logo">
            <a:extLst>
              <a:ext uri="{FF2B5EF4-FFF2-40B4-BE49-F238E27FC236}">
                <a16:creationId xmlns:a16="http://schemas.microsoft.com/office/drawing/2014/main" id="{ED22FC9A-0713-4475-B13C-4E4DF7B48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435" y="2161680"/>
            <a:ext cx="5462588" cy="42611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tml5 + bootstrap">
            <a:extLst>
              <a:ext uri="{FF2B5EF4-FFF2-40B4-BE49-F238E27FC236}">
                <a16:creationId xmlns:a16="http://schemas.microsoft.com/office/drawing/2014/main" id="{F4173D2A-62DB-46E9-BBAC-7402E21B9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660" y="2755729"/>
            <a:ext cx="49530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235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D0D7-DD51-4198-B657-AA9996E5168D}"/>
              </a:ext>
            </a:extLst>
          </p:cNvPr>
          <p:cNvSpPr>
            <a:spLocks noGrp="1"/>
          </p:cNvSpPr>
          <p:nvPr>
            <p:ph type="title"/>
          </p:nvPr>
        </p:nvSpPr>
        <p:spPr/>
        <p:txBody>
          <a:bodyPr/>
          <a:lstStyle/>
          <a:p>
            <a:r>
              <a:rPr lang="en-MY" dirty="0"/>
              <a:t>OUTPUT PREVIEW</a:t>
            </a:r>
          </a:p>
        </p:txBody>
      </p:sp>
      <p:sp>
        <p:nvSpPr>
          <p:cNvPr id="4" name="Date Placeholder 3">
            <a:extLst>
              <a:ext uri="{FF2B5EF4-FFF2-40B4-BE49-F238E27FC236}">
                <a16:creationId xmlns:a16="http://schemas.microsoft.com/office/drawing/2014/main" id="{1640E4B4-A03D-41D8-ADBB-59456CCB993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87FC6E8-B27D-4893-AFF8-35E24442524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069624-1897-42A7-9FA2-5B2E295E78FB}"/>
              </a:ext>
            </a:extLst>
          </p:cNvPr>
          <p:cNvSpPr>
            <a:spLocks noGrp="1"/>
          </p:cNvSpPr>
          <p:nvPr>
            <p:ph type="sldNum" sz="quarter" idx="12"/>
          </p:nvPr>
        </p:nvSpPr>
        <p:spPr/>
        <p:txBody>
          <a:bodyPr/>
          <a:lstStyle/>
          <a:p>
            <a:fld id="{4FAB73BC-B049-4115-A692-8D63A059BFB8}" type="slidenum">
              <a:rPr lang="en-US" smtClean="0"/>
              <a:t>40</a:t>
            </a:fld>
            <a:endParaRPr lang="en-US" dirty="0"/>
          </a:p>
        </p:txBody>
      </p:sp>
      <p:pic>
        <p:nvPicPr>
          <p:cNvPr id="7" name="Picture 6">
            <a:extLst>
              <a:ext uri="{FF2B5EF4-FFF2-40B4-BE49-F238E27FC236}">
                <a16:creationId xmlns:a16="http://schemas.microsoft.com/office/drawing/2014/main" id="{DD0C1356-1906-478F-BB3B-46D02597CBFF}"/>
              </a:ext>
            </a:extLst>
          </p:cNvPr>
          <p:cNvPicPr>
            <a:picLocks noChangeAspect="1"/>
          </p:cNvPicPr>
          <p:nvPr/>
        </p:nvPicPr>
        <p:blipFill>
          <a:blip r:embed="rId2"/>
          <a:stretch>
            <a:fillRect/>
          </a:stretch>
        </p:blipFill>
        <p:spPr>
          <a:xfrm>
            <a:off x="1876424" y="1566862"/>
            <a:ext cx="7286625" cy="5142811"/>
          </a:xfrm>
          <a:prstGeom prst="rect">
            <a:avLst/>
          </a:prstGeom>
        </p:spPr>
      </p:pic>
    </p:spTree>
    <p:extLst>
      <p:ext uri="{BB962C8B-B14F-4D97-AF65-F5344CB8AC3E}">
        <p14:creationId xmlns:p14="http://schemas.microsoft.com/office/powerpoint/2010/main" val="1801405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41</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673706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42</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381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43</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832206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444468" y="1409699"/>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44</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634" y="1712680"/>
            <a:ext cx="7639365" cy="4774603"/>
          </a:xfrm>
          <a:prstGeom prst="rect">
            <a:avLst/>
          </a:prstGeom>
          <a:noFill/>
          <a:ln w="38100">
            <a:solidFill>
              <a:schemeClr val="accent1"/>
            </a:solidFill>
          </a:ln>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577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BootstrapCDN.com</a:t>
            </a:r>
          </a:p>
        </p:txBody>
      </p:sp>
      <p:sp>
        <p:nvSpPr>
          <p:cNvPr id="6" name="Date Placeholder 5"/>
          <p:cNvSpPr>
            <a:spLocks noGrp="1"/>
          </p:cNvSpPr>
          <p:nvPr>
            <p:ph type="dt" sz="half" idx="10"/>
          </p:nvPr>
        </p:nvSpPr>
        <p:spPr/>
        <p:txBody>
          <a:bodyPr/>
          <a:lstStyle/>
          <a:p>
            <a:fld id="{F6707EB0-B707-4B2B-B239-543A86B0479A}"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45</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1" name="Picture 10">
            <a:extLst>
              <a:ext uri="{FF2B5EF4-FFF2-40B4-BE49-F238E27FC236}">
                <a16:creationId xmlns:a16="http://schemas.microsoft.com/office/drawing/2014/main" id="{AD505B56-2C95-4A6E-8397-223B5595E096}"/>
              </a:ext>
            </a:extLst>
          </p:cNvPr>
          <p:cNvPicPr>
            <a:picLocks noChangeAspect="1"/>
          </p:cNvPicPr>
          <p:nvPr/>
        </p:nvPicPr>
        <p:blipFill>
          <a:blip r:embed="rId4"/>
          <a:stretch>
            <a:fillRect/>
          </a:stretch>
        </p:blipFill>
        <p:spPr>
          <a:xfrm>
            <a:off x="2180555" y="1242646"/>
            <a:ext cx="8460356" cy="5545333"/>
          </a:xfrm>
          <a:prstGeom prst="rect">
            <a:avLst/>
          </a:prstGeom>
        </p:spPr>
      </p:pic>
    </p:spTree>
    <p:extLst>
      <p:ext uri="{BB962C8B-B14F-4D97-AF65-F5344CB8AC3E}">
        <p14:creationId xmlns:p14="http://schemas.microsoft.com/office/powerpoint/2010/main" val="480428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90CB-3AC5-4485-9191-CEDDA3E7A7DC}"/>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1212AE12-4BF5-4084-A64D-6A4AC28021B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B1F68E73-CAEB-400C-8123-84D8AFAD2DD8}"/>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53501AE4-ECBF-40DD-9733-0BEAA16852C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D4E81A4-70B9-44D2-BC43-0741A2AC8D6D}"/>
              </a:ext>
            </a:extLst>
          </p:cNvPr>
          <p:cNvSpPr>
            <a:spLocks noGrp="1"/>
          </p:cNvSpPr>
          <p:nvPr>
            <p:ph type="sldNum" sz="quarter" idx="12"/>
          </p:nvPr>
        </p:nvSpPr>
        <p:spPr/>
        <p:txBody>
          <a:bodyPr/>
          <a:lstStyle/>
          <a:p>
            <a:fld id="{4FAB73BC-B049-4115-A692-8D63A059BFB8}" type="slidenum">
              <a:rPr lang="en-US" smtClean="0"/>
              <a:t>46</a:t>
            </a:fld>
            <a:endParaRPr lang="en-US" dirty="0"/>
          </a:p>
        </p:txBody>
      </p:sp>
      <p:pic>
        <p:nvPicPr>
          <p:cNvPr id="7" name="Picture 6">
            <a:extLst>
              <a:ext uri="{FF2B5EF4-FFF2-40B4-BE49-F238E27FC236}">
                <a16:creationId xmlns:a16="http://schemas.microsoft.com/office/drawing/2014/main" id="{59E86AFB-A516-4DE1-B849-E1BD16BE4561}"/>
              </a:ext>
            </a:extLst>
          </p:cNvPr>
          <p:cNvPicPr>
            <a:picLocks noChangeAspect="1"/>
          </p:cNvPicPr>
          <p:nvPr/>
        </p:nvPicPr>
        <p:blipFill rotWithShape="1">
          <a:blip r:embed="rId2"/>
          <a:srcRect t="5164" r="4813" b="10090"/>
          <a:stretch/>
        </p:blipFill>
        <p:spPr>
          <a:xfrm>
            <a:off x="292363" y="611030"/>
            <a:ext cx="11605191" cy="5811824"/>
          </a:xfrm>
          <a:prstGeom prst="rect">
            <a:avLst/>
          </a:prstGeom>
        </p:spPr>
      </p:pic>
    </p:spTree>
    <p:extLst>
      <p:ext uri="{BB962C8B-B14F-4D97-AF65-F5344CB8AC3E}">
        <p14:creationId xmlns:p14="http://schemas.microsoft.com/office/powerpoint/2010/main" val="3831873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950651" y="1603718"/>
            <a:ext cx="10171580" cy="4970106"/>
          </a:xfrm>
        </p:spPr>
      </p:pic>
      <p:sp>
        <p:nvSpPr>
          <p:cNvPr id="3" name="Date Placeholder 2"/>
          <p:cNvSpPr>
            <a:spLocks noGrp="1"/>
          </p:cNvSpPr>
          <p:nvPr>
            <p:ph type="dt" sz="half" idx="10"/>
          </p:nvPr>
        </p:nvSpPr>
        <p:spPr/>
        <p:txBody>
          <a:bodyPr/>
          <a:lstStyle/>
          <a:p>
            <a:fld id="{0ECD049F-D093-42D8-B966-6DAA6F08D930}"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47</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09236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DA7E-2F35-4834-AB23-CE11E62ECE40}"/>
              </a:ext>
            </a:extLst>
          </p:cNvPr>
          <p:cNvSpPr>
            <a:spLocks noGrp="1"/>
          </p:cNvSpPr>
          <p:nvPr>
            <p:ph type="title"/>
          </p:nvPr>
        </p:nvSpPr>
        <p:spPr/>
        <p:txBody>
          <a:bodyPr/>
          <a:lstStyle/>
          <a:p>
            <a:r>
              <a:rPr lang="en-MY" dirty="0"/>
              <a:t>Email &amp; PASSWORD</a:t>
            </a:r>
          </a:p>
        </p:txBody>
      </p:sp>
      <p:sp>
        <p:nvSpPr>
          <p:cNvPr id="4" name="Date Placeholder 3">
            <a:extLst>
              <a:ext uri="{FF2B5EF4-FFF2-40B4-BE49-F238E27FC236}">
                <a16:creationId xmlns:a16="http://schemas.microsoft.com/office/drawing/2014/main" id="{61BE3021-9F3E-4D8D-AE58-CE334206C53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92390EA-CB25-4BBD-A8DB-0DE455AECCD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04571FE-5098-4EB6-B732-1B2B8AF97585}"/>
              </a:ext>
            </a:extLst>
          </p:cNvPr>
          <p:cNvSpPr>
            <a:spLocks noGrp="1"/>
          </p:cNvSpPr>
          <p:nvPr>
            <p:ph type="sldNum" sz="quarter" idx="12"/>
          </p:nvPr>
        </p:nvSpPr>
        <p:spPr/>
        <p:txBody>
          <a:bodyPr/>
          <a:lstStyle/>
          <a:p>
            <a:fld id="{4FAB73BC-B049-4115-A692-8D63A059BFB8}" type="slidenum">
              <a:rPr lang="en-US" smtClean="0"/>
              <a:t>48</a:t>
            </a:fld>
            <a:endParaRPr lang="en-US" dirty="0"/>
          </a:p>
        </p:txBody>
      </p:sp>
      <p:pic>
        <p:nvPicPr>
          <p:cNvPr id="7" name="Picture 6">
            <a:extLst>
              <a:ext uri="{FF2B5EF4-FFF2-40B4-BE49-F238E27FC236}">
                <a16:creationId xmlns:a16="http://schemas.microsoft.com/office/drawing/2014/main" id="{510F4314-2740-42E6-980A-EC352B691BEE}"/>
              </a:ext>
            </a:extLst>
          </p:cNvPr>
          <p:cNvPicPr>
            <a:picLocks noChangeAspect="1"/>
          </p:cNvPicPr>
          <p:nvPr/>
        </p:nvPicPr>
        <p:blipFill rotWithShape="1">
          <a:blip r:embed="rId2"/>
          <a:srcRect l="17968" t="17638" r="18359" b="38656"/>
          <a:stretch/>
        </p:blipFill>
        <p:spPr>
          <a:xfrm>
            <a:off x="1333500" y="1241266"/>
            <a:ext cx="7762875" cy="2997359"/>
          </a:xfrm>
          <a:prstGeom prst="rect">
            <a:avLst/>
          </a:prstGeom>
        </p:spPr>
      </p:pic>
      <p:pic>
        <p:nvPicPr>
          <p:cNvPr id="8" name="Picture 7">
            <a:extLst>
              <a:ext uri="{FF2B5EF4-FFF2-40B4-BE49-F238E27FC236}">
                <a16:creationId xmlns:a16="http://schemas.microsoft.com/office/drawing/2014/main" id="{E2AFFB81-F760-440D-8707-3F989BD4279D}"/>
              </a:ext>
            </a:extLst>
          </p:cNvPr>
          <p:cNvPicPr>
            <a:picLocks noChangeAspect="1"/>
          </p:cNvPicPr>
          <p:nvPr/>
        </p:nvPicPr>
        <p:blipFill rotWithShape="1">
          <a:blip r:embed="rId3"/>
          <a:srcRect b="6750"/>
          <a:stretch/>
        </p:blipFill>
        <p:spPr>
          <a:xfrm>
            <a:off x="3390233" y="2514600"/>
            <a:ext cx="8765191" cy="4315968"/>
          </a:xfrm>
          <a:prstGeom prst="rect">
            <a:avLst/>
          </a:prstGeom>
        </p:spPr>
      </p:pic>
      <p:sp>
        <p:nvSpPr>
          <p:cNvPr id="9" name="Rectangle: Rounded Corners 8">
            <a:extLst>
              <a:ext uri="{FF2B5EF4-FFF2-40B4-BE49-F238E27FC236}">
                <a16:creationId xmlns:a16="http://schemas.microsoft.com/office/drawing/2014/main" id="{A0973F75-4984-42AC-9829-5DA1EDC4D152}"/>
              </a:ext>
            </a:extLst>
          </p:cNvPr>
          <p:cNvSpPr/>
          <p:nvPr/>
        </p:nvSpPr>
        <p:spPr>
          <a:xfrm>
            <a:off x="4203160" y="3638550"/>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E68FA8A5-1319-42E2-B4DD-4D822FA5B213}"/>
              </a:ext>
            </a:extLst>
          </p:cNvPr>
          <p:cNvSpPr/>
          <p:nvPr/>
        </p:nvSpPr>
        <p:spPr>
          <a:xfrm>
            <a:off x="4276725" y="4890610"/>
            <a:ext cx="19907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96147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774-F8A0-445C-B22A-24C8B6B6FB9F}"/>
              </a:ext>
            </a:extLst>
          </p:cNvPr>
          <p:cNvSpPr>
            <a:spLocks noGrp="1"/>
          </p:cNvSpPr>
          <p:nvPr>
            <p:ph type="title"/>
          </p:nvPr>
        </p:nvSpPr>
        <p:spPr/>
        <p:txBody>
          <a:bodyPr/>
          <a:lstStyle/>
          <a:p>
            <a:r>
              <a:rPr lang="en-MY" dirty="0"/>
              <a:t>Date &amp; NUMBER</a:t>
            </a:r>
          </a:p>
        </p:txBody>
      </p:sp>
      <p:sp>
        <p:nvSpPr>
          <p:cNvPr id="4" name="Date Placeholder 3">
            <a:extLst>
              <a:ext uri="{FF2B5EF4-FFF2-40B4-BE49-F238E27FC236}">
                <a16:creationId xmlns:a16="http://schemas.microsoft.com/office/drawing/2014/main" id="{9C1D5746-0C03-46AE-9368-E6C5790A4FA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3D67A948-0139-45C2-8A21-27C4747754D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359E3E9-604E-4985-A8B3-499A0150A833}"/>
              </a:ext>
            </a:extLst>
          </p:cNvPr>
          <p:cNvSpPr>
            <a:spLocks noGrp="1"/>
          </p:cNvSpPr>
          <p:nvPr>
            <p:ph type="sldNum" sz="quarter" idx="12"/>
          </p:nvPr>
        </p:nvSpPr>
        <p:spPr/>
        <p:txBody>
          <a:bodyPr/>
          <a:lstStyle/>
          <a:p>
            <a:fld id="{4FAB73BC-B049-4115-A692-8D63A059BFB8}" type="slidenum">
              <a:rPr lang="en-US" smtClean="0"/>
              <a:t>49</a:t>
            </a:fld>
            <a:endParaRPr lang="en-US" dirty="0"/>
          </a:p>
        </p:txBody>
      </p:sp>
      <p:pic>
        <p:nvPicPr>
          <p:cNvPr id="7" name="Picture 6">
            <a:extLst>
              <a:ext uri="{FF2B5EF4-FFF2-40B4-BE49-F238E27FC236}">
                <a16:creationId xmlns:a16="http://schemas.microsoft.com/office/drawing/2014/main" id="{69E2FAD8-22D4-407F-A2FB-66D3AF34E861}"/>
              </a:ext>
            </a:extLst>
          </p:cNvPr>
          <p:cNvPicPr>
            <a:picLocks noChangeAspect="1"/>
          </p:cNvPicPr>
          <p:nvPr/>
        </p:nvPicPr>
        <p:blipFill>
          <a:blip r:embed="rId2"/>
          <a:stretch>
            <a:fillRect/>
          </a:stretch>
        </p:blipFill>
        <p:spPr>
          <a:xfrm>
            <a:off x="5665557" y="284176"/>
            <a:ext cx="6431193" cy="6503803"/>
          </a:xfrm>
          <a:prstGeom prst="rect">
            <a:avLst/>
          </a:prstGeom>
        </p:spPr>
      </p:pic>
      <p:sp>
        <p:nvSpPr>
          <p:cNvPr id="8" name="TextBox 7">
            <a:extLst>
              <a:ext uri="{FF2B5EF4-FFF2-40B4-BE49-F238E27FC236}">
                <a16:creationId xmlns:a16="http://schemas.microsoft.com/office/drawing/2014/main" id="{A5E0DD43-6EFE-412F-BADC-C1BED35B91A4}"/>
              </a:ext>
            </a:extLst>
          </p:cNvPr>
          <p:cNvSpPr txBox="1"/>
          <p:nvPr/>
        </p:nvSpPr>
        <p:spPr>
          <a:xfrm>
            <a:off x="332334" y="1792936"/>
            <a:ext cx="5762625" cy="5016758"/>
          </a:xfrm>
          <a:prstGeom prst="rect">
            <a:avLst/>
          </a:prstGeom>
          <a:noFill/>
        </p:spPr>
        <p:txBody>
          <a:bodyPr wrap="square" rtlCol="0">
            <a:spAutoFit/>
          </a:bodyPr>
          <a:lstStyle/>
          <a:p>
            <a:r>
              <a:rPr lang="en-US" sz="3200" dirty="0"/>
              <a:t>&lt;div &gt;</a:t>
            </a:r>
          </a:p>
          <a:p>
            <a:r>
              <a:rPr lang="en-US" sz="3200" dirty="0"/>
              <a:t>Date of birth</a:t>
            </a:r>
          </a:p>
          <a:p>
            <a:r>
              <a:rPr lang="en-US" sz="3200" dirty="0"/>
              <a:t>	&lt;input  </a:t>
            </a:r>
            <a:r>
              <a:rPr lang="en-US" sz="3200" b="1" dirty="0">
                <a:solidFill>
                  <a:srgbClr val="FFFF00"/>
                </a:solidFill>
              </a:rPr>
              <a:t>type="date"</a:t>
            </a:r>
            <a:r>
              <a:rPr lang="en-US" sz="3200" dirty="0"/>
              <a:t> name="dob" class="form-control"&gt;</a:t>
            </a:r>
          </a:p>
          <a:p>
            <a:r>
              <a:rPr lang="en-US" sz="3200" dirty="0"/>
              <a:t>Age</a:t>
            </a:r>
          </a:p>
          <a:p>
            <a:r>
              <a:rPr lang="en-US" sz="3200" dirty="0"/>
              <a:t>	&lt;input </a:t>
            </a:r>
            <a:r>
              <a:rPr lang="en-US" sz="3200" b="1" dirty="0">
                <a:solidFill>
                  <a:srgbClr val="FFFF00"/>
                </a:solidFill>
              </a:rPr>
              <a:t>type="number" </a:t>
            </a:r>
            <a:r>
              <a:rPr lang="en-US" sz="3200" dirty="0"/>
              <a:t>name="age" class="form-control"&gt;</a:t>
            </a:r>
          </a:p>
          <a:p>
            <a:r>
              <a:rPr lang="en-US" sz="3200" dirty="0"/>
              <a:t>&lt;/div&gt;</a:t>
            </a:r>
            <a:endParaRPr lang="en-MY" sz="3200" dirty="0"/>
          </a:p>
        </p:txBody>
      </p:sp>
    </p:spTree>
    <p:extLst>
      <p:ext uri="{BB962C8B-B14F-4D97-AF65-F5344CB8AC3E}">
        <p14:creationId xmlns:p14="http://schemas.microsoft.com/office/powerpoint/2010/main" val="4077266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web server">
            <a:extLst>
              <a:ext uri="{FF2B5EF4-FFF2-40B4-BE49-F238E27FC236}">
                <a16:creationId xmlns:a16="http://schemas.microsoft.com/office/drawing/2014/main" id="{AE5E7815-A90B-476E-9748-874ACC715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0192" y="1806746"/>
            <a:ext cx="4209793" cy="4209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T2: Web server + PHP interpreter</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Hold logic/ business process</a:t>
            </a:r>
          </a:p>
          <a:p>
            <a:r>
              <a:rPr lang="en-MY" sz="3600" dirty="0"/>
              <a:t>Server-side scripting</a:t>
            </a:r>
          </a:p>
          <a:p>
            <a:r>
              <a:rPr lang="en-MY" sz="3600" dirty="0"/>
              <a:t>Dynamic web</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5</a:t>
            </a:fld>
            <a:endParaRPr lang="en-US" dirty="0"/>
          </a:p>
        </p:txBody>
      </p:sp>
      <p:pic>
        <p:nvPicPr>
          <p:cNvPr id="3074" name="Picture 2" descr="Image result for apache web server">
            <a:extLst>
              <a:ext uri="{FF2B5EF4-FFF2-40B4-BE49-F238E27FC236}">
                <a16:creationId xmlns:a16="http://schemas.microsoft.com/office/drawing/2014/main" id="{6C0EFCC9-19C7-46B8-AF76-3462F15E5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122" y="2770942"/>
            <a:ext cx="7464878" cy="284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php logo">
            <a:extLst>
              <a:ext uri="{FF2B5EF4-FFF2-40B4-BE49-F238E27FC236}">
                <a16:creationId xmlns:a16="http://schemas.microsoft.com/office/drawing/2014/main" id="{2238002F-6D57-4AEC-B3D2-0525B5B98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02" y="3309771"/>
            <a:ext cx="6698996" cy="354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456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CD21-052B-497A-9792-B6389ECE5EBB}"/>
              </a:ext>
            </a:extLst>
          </p:cNvPr>
          <p:cNvSpPr>
            <a:spLocks noGrp="1"/>
          </p:cNvSpPr>
          <p:nvPr>
            <p:ph type="title"/>
          </p:nvPr>
        </p:nvSpPr>
        <p:spPr/>
        <p:txBody>
          <a:bodyPr/>
          <a:lstStyle/>
          <a:p>
            <a:r>
              <a:rPr lang="en-MY" dirty="0"/>
              <a:t>SELECT (DROP-DOWN)</a:t>
            </a:r>
          </a:p>
        </p:txBody>
      </p:sp>
      <p:sp>
        <p:nvSpPr>
          <p:cNvPr id="3" name="Content Placeholder 2">
            <a:extLst>
              <a:ext uri="{FF2B5EF4-FFF2-40B4-BE49-F238E27FC236}">
                <a16:creationId xmlns:a16="http://schemas.microsoft.com/office/drawing/2014/main" id="{234608AF-2B6E-403B-87AF-4D5F63E0388C}"/>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ED1FEA8-391A-45B1-ACEE-7011667CC59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364DB64-E65D-4040-827B-9C5BCB9B704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AB9549E-7A50-48D1-A5F2-EB63FAC2A297}"/>
              </a:ext>
            </a:extLst>
          </p:cNvPr>
          <p:cNvSpPr>
            <a:spLocks noGrp="1"/>
          </p:cNvSpPr>
          <p:nvPr>
            <p:ph type="sldNum" sz="quarter" idx="12"/>
          </p:nvPr>
        </p:nvSpPr>
        <p:spPr/>
        <p:txBody>
          <a:bodyPr/>
          <a:lstStyle/>
          <a:p>
            <a:fld id="{4FAB73BC-B049-4115-A692-8D63A059BFB8}" type="slidenum">
              <a:rPr lang="en-US" smtClean="0"/>
              <a:t>50</a:t>
            </a:fld>
            <a:endParaRPr lang="en-US" dirty="0"/>
          </a:p>
        </p:txBody>
      </p:sp>
      <p:pic>
        <p:nvPicPr>
          <p:cNvPr id="7" name="Picture 6">
            <a:extLst>
              <a:ext uri="{FF2B5EF4-FFF2-40B4-BE49-F238E27FC236}">
                <a16:creationId xmlns:a16="http://schemas.microsoft.com/office/drawing/2014/main" id="{AF3819BB-88CC-4CEB-8740-15B5A6D8525C}"/>
              </a:ext>
            </a:extLst>
          </p:cNvPr>
          <p:cNvPicPr>
            <a:picLocks noChangeAspect="1"/>
          </p:cNvPicPr>
          <p:nvPr/>
        </p:nvPicPr>
        <p:blipFill>
          <a:blip r:embed="rId2"/>
          <a:stretch>
            <a:fillRect/>
          </a:stretch>
        </p:blipFill>
        <p:spPr>
          <a:xfrm>
            <a:off x="257175" y="1295400"/>
            <a:ext cx="11258550" cy="3505200"/>
          </a:xfrm>
          <a:prstGeom prst="rect">
            <a:avLst/>
          </a:prstGeom>
        </p:spPr>
      </p:pic>
      <p:pic>
        <p:nvPicPr>
          <p:cNvPr id="8" name="Picture 7">
            <a:extLst>
              <a:ext uri="{FF2B5EF4-FFF2-40B4-BE49-F238E27FC236}">
                <a16:creationId xmlns:a16="http://schemas.microsoft.com/office/drawing/2014/main" id="{36D5A291-0F3B-4B93-9A4B-D251E83B3E41}"/>
              </a:ext>
            </a:extLst>
          </p:cNvPr>
          <p:cNvPicPr>
            <a:picLocks noChangeAspect="1"/>
          </p:cNvPicPr>
          <p:nvPr/>
        </p:nvPicPr>
        <p:blipFill>
          <a:blip r:embed="rId3"/>
          <a:stretch>
            <a:fillRect/>
          </a:stretch>
        </p:blipFill>
        <p:spPr>
          <a:xfrm>
            <a:off x="2064973" y="3724818"/>
            <a:ext cx="10095594" cy="3108802"/>
          </a:xfrm>
          <a:prstGeom prst="rect">
            <a:avLst/>
          </a:prstGeom>
          <a:solidFill>
            <a:schemeClr val="bg2"/>
          </a:solidFill>
          <a:ln w="12700">
            <a:solidFill>
              <a:schemeClr val="bg2">
                <a:lumMod val="50000"/>
              </a:schemeClr>
            </a:solidFill>
          </a:ln>
        </p:spPr>
      </p:pic>
      <p:sp>
        <p:nvSpPr>
          <p:cNvPr id="9" name="Rectangle: Rounded Corners 8">
            <a:extLst>
              <a:ext uri="{FF2B5EF4-FFF2-40B4-BE49-F238E27FC236}">
                <a16:creationId xmlns:a16="http://schemas.microsoft.com/office/drawing/2014/main" id="{59C8ADF8-30B2-4EA6-87DB-D409CC4A17CD}"/>
              </a:ext>
            </a:extLst>
          </p:cNvPr>
          <p:cNvSpPr/>
          <p:nvPr/>
        </p:nvSpPr>
        <p:spPr>
          <a:xfrm>
            <a:off x="2390775" y="4395145"/>
            <a:ext cx="22955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92866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4671-9330-4DE5-8FDC-BD23A3B71B49}"/>
              </a:ext>
            </a:extLst>
          </p:cNvPr>
          <p:cNvSpPr>
            <a:spLocks noGrp="1"/>
          </p:cNvSpPr>
          <p:nvPr>
            <p:ph type="title"/>
          </p:nvPr>
        </p:nvSpPr>
        <p:spPr/>
        <p:txBody>
          <a:bodyPr/>
          <a:lstStyle/>
          <a:p>
            <a:r>
              <a:rPr lang="en-MY" dirty="0"/>
              <a:t>TEXTAREA</a:t>
            </a:r>
          </a:p>
        </p:txBody>
      </p:sp>
      <p:sp>
        <p:nvSpPr>
          <p:cNvPr id="4" name="Date Placeholder 3">
            <a:extLst>
              <a:ext uri="{FF2B5EF4-FFF2-40B4-BE49-F238E27FC236}">
                <a16:creationId xmlns:a16="http://schemas.microsoft.com/office/drawing/2014/main" id="{73616382-037A-49C5-9354-60BC4FE15FE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5F8AD34-47F4-49C2-A2C3-B0EEDAFB427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AAFB749-E35F-4607-AEE6-CA74EB79AB3D}"/>
              </a:ext>
            </a:extLst>
          </p:cNvPr>
          <p:cNvSpPr>
            <a:spLocks noGrp="1"/>
          </p:cNvSpPr>
          <p:nvPr>
            <p:ph type="sldNum" sz="quarter" idx="12"/>
          </p:nvPr>
        </p:nvSpPr>
        <p:spPr/>
        <p:txBody>
          <a:bodyPr/>
          <a:lstStyle/>
          <a:p>
            <a:fld id="{4FAB73BC-B049-4115-A692-8D63A059BFB8}" type="slidenum">
              <a:rPr lang="en-US" smtClean="0"/>
              <a:t>51</a:t>
            </a:fld>
            <a:endParaRPr lang="en-US" dirty="0"/>
          </a:p>
        </p:txBody>
      </p:sp>
      <p:pic>
        <p:nvPicPr>
          <p:cNvPr id="7" name="Picture 6">
            <a:extLst>
              <a:ext uri="{FF2B5EF4-FFF2-40B4-BE49-F238E27FC236}">
                <a16:creationId xmlns:a16="http://schemas.microsoft.com/office/drawing/2014/main" id="{9A98133A-F7E4-40D2-9D37-85703C9FB5A6}"/>
              </a:ext>
            </a:extLst>
          </p:cNvPr>
          <p:cNvPicPr>
            <a:picLocks noChangeAspect="1"/>
          </p:cNvPicPr>
          <p:nvPr/>
        </p:nvPicPr>
        <p:blipFill>
          <a:blip r:embed="rId2"/>
          <a:stretch>
            <a:fillRect/>
          </a:stretch>
        </p:blipFill>
        <p:spPr>
          <a:xfrm>
            <a:off x="481012" y="2438400"/>
            <a:ext cx="11229975" cy="1981200"/>
          </a:xfrm>
          <a:prstGeom prst="rect">
            <a:avLst/>
          </a:prstGeom>
        </p:spPr>
      </p:pic>
      <p:pic>
        <p:nvPicPr>
          <p:cNvPr id="8" name="Picture 7">
            <a:extLst>
              <a:ext uri="{FF2B5EF4-FFF2-40B4-BE49-F238E27FC236}">
                <a16:creationId xmlns:a16="http://schemas.microsoft.com/office/drawing/2014/main" id="{BC20CC0E-6EDE-4ACE-8012-0AA801F66ACE}"/>
              </a:ext>
            </a:extLst>
          </p:cNvPr>
          <p:cNvPicPr>
            <a:picLocks noChangeAspect="1"/>
          </p:cNvPicPr>
          <p:nvPr/>
        </p:nvPicPr>
        <p:blipFill>
          <a:blip r:embed="rId3"/>
          <a:stretch>
            <a:fillRect/>
          </a:stretch>
        </p:blipFill>
        <p:spPr>
          <a:xfrm>
            <a:off x="64008" y="4641030"/>
            <a:ext cx="12051593" cy="1759599"/>
          </a:xfrm>
          <a:prstGeom prst="rect">
            <a:avLst/>
          </a:prstGeom>
        </p:spPr>
      </p:pic>
      <p:sp>
        <p:nvSpPr>
          <p:cNvPr id="9" name="Rectangle: Rounded Corners 8">
            <a:extLst>
              <a:ext uri="{FF2B5EF4-FFF2-40B4-BE49-F238E27FC236}">
                <a16:creationId xmlns:a16="http://schemas.microsoft.com/office/drawing/2014/main" id="{26377C57-2398-4C57-960C-CC8EF55A989F}"/>
              </a:ext>
            </a:extLst>
          </p:cNvPr>
          <p:cNvSpPr/>
          <p:nvPr/>
        </p:nvSpPr>
        <p:spPr>
          <a:xfrm>
            <a:off x="481013" y="5351521"/>
            <a:ext cx="1557338"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0326E5DD-8A41-4E5C-B16F-DC70FC5AEF49}"/>
              </a:ext>
            </a:extLst>
          </p:cNvPr>
          <p:cNvSpPr/>
          <p:nvPr/>
        </p:nvSpPr>
        <p:spPr>
          <a:xfrm>
            <a:off x="9163050" y="5351521"/>
            <a:ext cx="27527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2243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7FFD-61F0-4F22-AF5D-15962CA79286}"/>
              </a:ext>
            </a:extLst>
          </p:cNvPr>
          <p:cNvSpPr>
            <a:spLocks noGrp="1"/>
          </p:cNvSpPr>
          <p:nvPr>
            <p:ph type="title"/>
          </p:nvPr>
        </p:nvSpPr>
        <p:spPr/>
        <p:txBody>
          <a:bodyPr/>
          <a:lstStyle/>
          <a:p>
            <a:r>
              <a:rPr lang="en-MY" dirty="0"/>
              <a:t>CHECKBOX</a:t>
            </a:r>
          </a:p>
        </p:txBody>
      </p:sp>
      <p:sp>
        <p:nvSpPr>
          <p:cNvPr id="4" name="Date Placeholder 3">
            <a:extLst>
              <a:ext uri="{FF2B5EF4-FFF2-40B4-BE49-F238E27FC236}">
                <a16:creationId xmlns:a16="http://schemas.microsoft.com/office/drawing/2014/main" id="{23625D18-8DE1-4CDF-A284-1FFDF119B2B5}"/>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558FB70-B5C7-4269-A45E-0E7A0DE4112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CE569-F841-4AD6-8B52-026B6CFC2C9A}"/>
              </a:ext>
            </a:extLst>
          </p:cNvPr>
          <p:cNvSpPr>
            <a:spLocks noGrp="1"/>
          </p:cNvSpPr>
          <p:nvPr>
            <p:ph type="sldNum" sz="quarter" idx="12"/>
          </p:nvPr>
        </p:nvSpPr>
        <p:spPr/>
        <p:txBody>
          <a:bodyPr/>
          <a:lstStyle/>
          <a:p>
            <a:fld id="{4FAB73BC-B049-4115-A692-8D63A059BFB8}" type="slidenum">
              <a:rPr lang="en-US" smtClean="0"/>
              <a:t>52</a:t>
            </a:fld>
            <a:endParaRPr lang="en-US" dirty="0"/>
          </a:p>
        </p:txBody>
      </p:sp>
      <p:pic>
        <p:nvPicPr>
          <p:cNvPr id="7" name="Picture 6">
            <a:extLst>
              <a:ext uri="{FF2B5EF4-FFF2-40B4-BE49-F238E27FC236}">
                <a16:creationId xmlns:a16="http://schemas.microsoft.com/office/drawing/2014/main" id="{3C080867-9DC9-4EC8-B99C-6913908AEFEB}"/>
              </a:ext>
            </a:extLst>
          </p:cNvPr>
          <p:cNvPicPr>
            <a:picLocks noChangeAspect="1"/>
          </p:cNvPicPr>
          <p:nvPr/>
        </p:nvPicPr>
        <p:blipFill rotWithShape="1">
          <a:blip r:embed="rId2"/>
          <a:srcRect l="18438" t="21111" r="17656" b="19583"/>
          <a:stretch/>
        </p:blipFill>
        <p:spPr>
          <a:xfrm>
            <a:off x="828675" y="1395412"/>
            <a:ext cx="9784080" cy="5107338"/>
          </a:xfrm>
          <a:prstGeom prst="rect">
            <a:avLst/>
          </a:prstGeom>
        </p:spPr>
      </p:pic>
    </p:spTree>
    <p:extLst>
      <p:ext uri="{BB962C8B-B14F-4D97-AF65-F5344CB8AC3E}">
        <p14:creationId xmlns:p14="http://schemas.microsoft.com/office/powerpoint/2010/main" val="2527841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8D0D-8D2E-4284-8789-AE8E56918B85}"/>
              </a:ext>
            </a:extLst>
          </p:cNvPr>
          <p:cNvSpPr>
            <a:spLocks noGrp="1"/>
          </p:cNvSpPr>
          <p:nvPr>
            <p:ph type="title"/>
          </p:nvPr>
        </p:nvSpPr>
        <p:spPr/>
        <p:txBody>
          <a:bodyPr/>
          <a:lstStyle/>
          <a:p>
            <a:r>
              <a:rPr lang="en-MY" dirty="0"/>
              <a:t>RADIO</a:t>
            </a:r>
          </a:p>
        </p:txBody>
      </p:sp>
      <p:sp>
        <p:nvSpPr>
          <p:cNvPr id="4" name="Date Placeholder 3">
            <a:extLst>
              <a:ext uri="{FF2B5EF4-FFF2-40B4-BE49-F238E27FC236}">
                <a16:creationId xmlns:a16="http://schemas.microsoft.com/office/drawing/2014/main" id="{060C24FC-1F18-4EC0-94FD-DE001625B696}"/>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4761F868-FC0C-402F-B0B2-104A9E4878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BCF930A-CD88-4CA0-98CD-6B208A8B6695}"/>
              </a:ext>
            </a:extLst>
          </p:cNvPr>
          <p:cNvSpPr>
            <a:spLocks noGrp="1"/>
          </p:cNvSpPr>
          <p:nvPr>
            <p:ph type="sldNum" sz="quarter" idx="12"/>
          </p:nvPr>
        </p:nvSpPr>
        <p:spPr/>
        <p:txBody>
          <a:bodyPr/>
          <a:lstStyle/>
          <a:p>
            <a:fld id="{4FAB73BC-B049-4115-A692-8D63A059BFB8}" type="slidenum">
              <a:rPr lang="en-US" smtClean="0"/>
              <a:t>53</a:t>
            </a:fld>
            <a:endParaRPr lang="en-US" dirty="0"/>
          </a:p>
        </p:txBody>
      </p:sp>
      <p:pic>
        <p:nvPicPr>
          <p:cNvPr id="7" name="Picture 6">
            <a:extLst>
              <a:ext uri="{FF2B5EF4-FFF2-40B4-BE49-F238E27FC236}">
                <a16:creationId xmlns:a16="http://schemas.microsoft.com/office/drawing/2014/main" id="{0F0225B7-F1D0-41C7-B8DB-26E99F93A8D2}"/>
              </a:ext>
            </a:extLst>
          </p:cNvPr>
          <p:cNvPicPr>
            <a:picLocks noChangeAspect="1"/>
          </p:cNvPicPr>
          <p:nvPr/>
        </p:nvPicPr>
        <p:blipFill rotWithShape="1">
          <a:blip r:embed="rId2"/>
          <a:srcRect l="17735" t="21527" r="17422" b="5140"/>
          <a:stretch/>
        </p:blipFill>
        <p:spPr>
          <a:xfrm>
            <a:off x="1810201" y="1228930"/>
            <a:ext cx="8848726" cy="5629070"/>
          </a:xfrm>
          <a:prstGeom prst="rect">
            <a:avLst/>
          </a:prstGeom>
        </p:spPr>
      </p:pic>
      <p:sp>
        <p:nvSpPr>
          <p:cNvPr id="8" name="Rectangle: Rounded Corners 7">
            <a:extLst>
              <a:ext uri="{FF2B5EF4-FFF2-40B4-BE49-F238E27FC236}">
                <a16:creationId xmlns:a16="http://schemas.microsoft.com/office/drawing/2014/main" id="{2BEB442A-44C2-4823-8C5C-0A920FC1256A}"/>
              </a:ext>
            </a:extLst>
          </p:cNvPr>
          <p:cNvSpPr/>
          <p:nvPr/>
        </p:nvSpPr>
        <p:spPr>
          <a:xfrm>
            <a:off x="5815013" y="2808346"/>
            <a:ext cx="1557338" cy="29542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6181420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63FB-BA2B-4681-864C-C763F8C658EE}"/>
              </a:ext>
            </a:extLst>
          </p:cNvPr>
          <p:cNvSpPr>
            <a:spLocks noGrp="1"/>
          </p:cNvSpPr>
          <p:nvPr>
            <p:ph type="title"/>
          </p:nvPr>
        </p:nvSpPr>
        <p:spPr/>
        <p:txBody>
          <a:bodyPr/>
          <a:lstStyle/>
          <a:p>
            <a:r>
              <a:rPr lang="en-MY" dirty="0"/>
              <a:t>FORM-INLINE</a:t>
            </a:r>
          </a:p>
        </p:txBody>
      </p:sp>
      <p:sp>
        <p:nvSpPr>
          <p:cNvPr id="4" name="Date Placeholder 3">
            <a:extLst>
              <a:ext uri="{FF2B5EF4-FFF2-40B4-BE49-F238E27FC236}">
                <a16:creationId xmlns:a16="http://schemas.microsoft.com/office/drawing/2014/main" id="{A92519FB-A6E6-4DFF-B3B6-DDA5CD083823}"/>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32CBF12-F383-4ED6-8298-BA26846497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FA8A69D-CDAB-43A7-9251-A25855693598}"/>
              </a:ext>
            </a:extLst>
          </p:cNvPr>
          <p:cNvSpPr>
            <a:spLocks noGrp="1"/>
          </p:cNvSpPr>
          <p:nvPr>
            <p:ph type="sldNum" sz="quarter" idx="12"/>
          </p:nvPr>
        </p:nvSpPr>
        <p:spPr/>
        <p:txBody>
          <a:bodyPr/>
          <a:lstStyle/>
          <a:p>
            <a:fld id="{4FAB73BC-B049-4115-A692-8D63A059BFB8}" type="slidenum">
              <a:rPr lang="en-US" smtClean="0"/>
              <a:t>54</a:t>
            </a:fld>
            <a:endParaRPr lang="en-US" dirty="0"/>
          </a:p>
        </p:txBody>
      </p:sp>
      <p:pic>
        <p:nvPicPr>
          <p:cNvPr id="7" name="Picture 6">
            <a:extLst>
              <a:ext uri="{FF2B5EF4-FFF2-40B4-BE49-F238E27FC236}">
                <a16:creationId xmlns:a16="http://schemas.microsoft.com/office/drawing/2014/main" id="{706BCB2D-3EBA-4DC9-B015-D42DC2FB6B34}"/>
              </a:ext>
            </a:extLst>
          </p:cNvPr>
          <p:cNvPicPr>
            <a:picLocks noChangeAspect="1"/>
          </p:cNvPicPr>
          <p:nvPr/>
        </p:nvPicPr>
        <p:blipFill rotWithShape="1">
          <a:blip r:embed="rId2"/>
          <a:srcRect l="17969" t="26144" r="17812" b="13750"/>
          <a:stretch/>
        </p:blipFill>
        <p:spPr>
          <a:xfrm>
            <a:off x="1202265" y="1459561"/>
            <a:ext cx="9570509" cy="5038666"/>
          </a:xfrm>
          <a:prstGeom prst="rect">
            <a:avLst/>
          </a:prstGeom>
        </p:spPr>
      </p:pic>
      <p:sp>
        <p:nvSpPr>
          <p:cNvPr id="8" name="Rectangle: Rounded Corners 7">
            <a:extLst>
              <a:ext uri="{FF2B5EF4-FFF2-40B4-BE49-F238E27FC236}">
                <a16:creationId xmlns:a16="http://schemas.microsoft.com/office/drawing/2014/main" id="{42509EB9-038A-464F-B461-35812DFD936E}"/>
              </a:ext>
            </a:extLst>
          </p:cNvPr>
          <p:cNvSpPr/>
          <p:nvPr/>
        </p:nvSpPr>
        <p:spPr>
          <a:xfrm>
            <a:off x="2386012" y="2894071"/>
            <a:ext cx="1995487"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069700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F35B-5DA3-41CA-AF9B-7751361BC4FE}"/>
              </a:ext>
            </a:extLst>
          </p:cNvPr>
          <p:cNvSpPr>
            <a:spLocks noGrp="1"/>
          </p:cNvSpPr>
          <p:nvPr>
            <p:ph type="title"/>
          </p:nvPr>
        </p:nvSpPr>
        <p:spPr/>
        <p:txBody>
          <a:bodyPr/>
          <a:lstStyle/>
          <a:p>
            <a:r>
              <a:rPr lang="en-MY" dirty="0"/>
              <a:t>READONLY</a:t>
            </a:r>
          </a:p>
        </p:txBody>
      </p:sp>
      <p:sp>
        <p:nvSpPr>
          <p:cNvPr id="3" name="Content Placeholder 2">
            <a:extLst>
              <a:ext uri="{FF2B5EF4-FFF2-40B4-BE49-F238E27FC236}">
                <a16:creationId xmlns:a16="http://schemas.microsoft.com/office/drawing/2014/main" id="{D64BBB21-F8DC-4A92-A0DC-AE2E3034F8E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DEC69DE3-C213-4756-B065-5408AA730DB8}"/>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5E912FD-D71B-4808-B585-1F96A47CC90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0D8B368-A0F1-4AA2-A7DD-E20C6186B036}"/>
              </a:ext>
            </a:extLst>
          </p:cNvPr>
          <p:cNvSpPr>
            <a:spLocks noGrp="1"/>
          </p:cNvSpPr>
          <p:nvPr>
            <p:ph type="sldNum" sz="quarter" idx="12"/>
          </p:nvPr>
        </p:nvSpPr>
        <p:spPr/>
        <p:txBody>
          <a:bodyPr/>
          <a:lstStyle/>
          <a:p>
            <a:fld id="{4FAB73BC-B049-4115-A692-8D63A059BFB8}" type="slidenum">
              <a:rPr lang="en-US" smtClean="0"/>
              <a:t>55</a:t>
            </a:fld>
            <a:endParaRPr lang="en-US" dirty="0"/>
          </a:p>
        </p:txBody>
      </p:sp>
      <p:pic>
        <p:nvPicPr>
          <p:cNvPr id="7" name="Picture 6">
            <a:extLst>
              <a:ext uri="{FF2B5EF4-FFF2-40B4-BE49-F238E27FC236}">
                <a16:creationId xmlns:a16="http://schemas.microsoft.com/office/drawing/2014/main" id="{5FA5AA45-A6A1-496B-8FB8-CF8051E72FFF}"/>
              </a:ext>
            </a:extLst>
          </p:cNvPr>
          <p:cNvPicPr>
            <a:picLocks noChangeAspect="1"/>
          </p:cNvPicPr>
          <p:nvPr/>
        </p:nvPicPr>
        <p:blipFill>
          <a:blip r:embed="rId2"/>
          <a:stretch>
            <a:fillRect/>
          </a:stretch>
        </p:blipFill>
        <p:spPr>
          <a:xfrm>
            <a:off x="557212" y="1919287"/>
            <a:ext cx="11382375" cy="3800475"/>
          </a:xfrm>
          <a:prstGeom prst="rect">
            <a:avLst/>
          </a:prstGeom>
        </p:spPr>
      </p:pic>
      <p:sp>
        <p:nvSpPr>
          <p:cNvPr id="8" name="Rectangle: Rounded Corners 7">
            <a:extLst>
              <a:ext uri="{FF2B5EF4-FFF2-40B4-BE49-F238E27FC236}">
                <a16:creationId xmlns:a16="http://schemas.microsoft.com/office/drawing/2014/main" id="{33CF7983-8F2C-4CA2-BEAF-13412FC2988D}"/>
              </a:ext>
            </a:extLst>
          </p:cNvPr>
          <p:cNvSpPr/>
          <p:nvPr/>
        </p:nvSpPr>
        <p:spPr>
          <a:xfrm>
            <a:off x="8956135" y="4924425"/>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32189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F35B-5DA3-41CA-AF9B-7751361BC4FE}"/>
              </a:ext>
            </a:extLst>
          </p:cNvPr>
          <p:cNvSpPr>
            <a:spLocks noGrp="1"/>
          </p:cNvSpPr>
          <p:nvPr>
            <p:ph type="title"/>
          </p:nvPr>
        </p:nvSpPr>
        <p:spPr/>
        <p:txBody>
          <a:bodyPr/>
          <a:lstStyle/>
          <a:p>
            <a:r>
              <a:rPr lang="en-MY" dirty="0"/>
              <a:t>DISABLED</a:t>
            </a:r>
          </a:p>
        </p:txBody>
      </p:sp>
      <p:sp>
        <p:nvSpPr>
          <p:cNvPr id="3" name="Content Placeholder 2">
            <a:extLst>
              <a:ext uri="{FF2B5EF4-FFF2-40B4-BE49-F238E27FC236}">
                <a16:creationId xmlns:a16="http://schemas.microsoft.com/office/drawing/2014/main" id="{D64BBB21-F8DC-4A92-A0DC-AE2E3034F8E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DEC69DE3-C213-4756-B065-5408AA730DB8}"/>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5E912FD-D71B-4808-B585-1F96A47CC90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0D8B368-A0F1-4AA2-A7DD-E20C6186B036}"/>
              </a:ext>
            </a:extLst>
          </p:cNvPr>
          <p:cNvSpPr>
            <a:spLocks noGrp="1"/>
          </p:cNvSpPr>
          <p:nvPr>
            <p:ph type="sldNum" sz="quarter" idx="12"/>
          </p:nvPr>
        </p:nvSpPr>
        <p:spPr/>
        <p:txBody>
          <a:bodyPr/>
          <a:lstStyle/>
          <a:p>
            <a:fld id="{4FAB73BC-B049-4115-A692-8D63A059BFB8}" type="slidenum">
              <a:rPr lang="en-US" smtClean="0"/>
              <a:t>56</a:t>
            </a:fld>
            <a:endParaRPr lang="en-US" dirty="0"/>
          </a:p>
        </p:txBody>
      </p:sp>
      <p:pic>
        <p:nvPicPr>
          <p:cNvPr id="7" name="Picture 6">
            <a:extLst>
              <a:ext uri="{FF2B5EF4-FFF2-40B4-BE49-F238E27FC236}">
                <a16:creationId xmlns:a16="http://schemas.microsoft.com/office/drawing/2014/main" id="{5FA5AA45-A6A1-496B-8FB8-CF8051E72FFF}"/>
              </a:ext>
            </a:extLst>
          </p:cNvPr>
          <p:cNvPicPr>
            <a:picLocks noChangeAspect="1"/>
          </p:cNvPicPr>
          <p:nvPr/>
        </p:nvPicPr>
        <p:blipFill>
          <a:blip r:embed="rId2"/>
          <a:stretch>
            <a:fillRect/>
          </a:stretch>
        </p:blipFill>
        <p:spPr>
          <a:xfrm>
            <a:off x="557212" y="1919287"/>
            <a:ext cx="11382375" cy="3800475"/>
          </a:xfrm>
          <a:prstGeom prst="rect">
            <a:avLst/>
          </a:prstGeom>
        </p:spPr>
      </p:pic>
      <p:sp>
        <p:nvSpPr>
          <p:cNvPr id="8" name="Rectangle: Rounded Corners 7">
            <a:extLst>
              <a:ext uri="{FF2B5EF4-FFF2-40B4-BE49-F238E27FC236}">
                <a16:creationId xmlns:a16="http://schemas.microsoft.com/office/drawing/2014/main" id="{33CF7983-8F2C-4CA2-BEAF-13412FC2988D}"/>
              </a:ext>
            </a:extLst>
          </p:cNvPr>
          <p:cNvSpPr/>
          <p:nvPr/>
        </p:nvSpPr>
        <p:spPr>
          <a:xfrm>
            <a:off x="8956135" y="4924425"/>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0620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0CAA-629D-43D5-9995-D6D83CB0D7B8}"/>
              </a:ext>
            </a:extLst>
          </p:cNvPr>
          <p:cNvSpPr>
            <a:spLocks noGrp="1"/>
          </p:cNvSpPr>
          <p:nvPr>
            <p:ph type="title"/>
          </p:nvPr>
        </p:nvSpPr>
        <p:spPr/>
        <p:txBody>
          <a:bodyPr/>
          <a:lstStyle/>
          <a:p>
            <a:r>
              <a:rPr lang="en-MY" dirty="0"/>
              <a:t>FROM GRID</a:t>
            </a:r>
          </a:p>
        </p:txBody>
      </p:sp>
      <p:sp>
        <p:nvSpPr>
          <p:cNvPr id="4" name="Date Placeholder 3">
            <a:extLst>
              <a:ext uri="{FF2B5EF4-FFF2-40B4-BE49-F238E27FC236}">
                <a16:creationId xmlns:a16="http://schemas.microsoft.com/office/drawing/2014/main" id="{B9CD565B-F8E8-4849-B67F-B1C942B74D83}"/>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F3EB270-ADE6-4713-84DB-81EF446B81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C35F8D4-9A1F-4AF4-8976-1EEA37D8B766}"/>
              </a:ext>
            </a:extLst>
          </p:cNvPr>
          <p:cNvSpPr>
            <a:spLocks noGrp="1"/>
          </p:cNvSpPr>
          <p:nvPr>
            <p:ph type="sldNum" sz="quarter" idx="12"/>
          </p:nvPr>
        </p:nvSpPr>
        <p:spPr/>
        <p:txBody>
          <a:bodyPr/>
          <a:lstStyle/>
          <a:p>
            <a:fld id="{4FAB73BC-B049-4115-A692-8D63A059BFB8}" type="slidenum">
              <a:rPr lang="en-US" smtClean="0"/>
              <a:t>57</a:t>
            </a:fld>
            <a:endParaRPr lang="en-US" dirty="0"/>
          </a:p>
        </p:txBody>
      </p:sp>
      <p:pic>
        <p:nvPicPr>
          <p:cNvPr id="7" name="Picture 6">
            <a:extLst>
              <a:ext uri="{FF2B5EF4-FFF2-40B4-BE49-F238E27FC236}">
                <a16:creationId xmlns:a16="http://schemas.microsoft.com/office/drawing/2014/main" id="{E0FBBEE1-E0BD-456E-8ACD-2E04800D5B8F}"/>
              </a:ext>
            </a:extLst>
          </p:cNvPr>
          <p:cNvPicPr>
            <a:picLocks noChangeAspect="1"/>
          </p:cNvPicPr>
          <p:nvPr/>
        </p:nvPicPr>
        <p:blipFill>
          <a:blip r:embed="rId2"/>
          <a:stretch>
            <a:fillRect/>
          </a:stretch>
        </p:blipFill>
        <p:spPr>
          <a:xfrm>
            <a:off x="0" y="1366836"/>
            <a:ext cx="12221231" cy="5056017"/>
          </a:xfrm>
          <a:prstGeom prst="rect">
            <a:avLst/>
          </a:prstGeom>
        </p:spPr>
      </p:pic>
    </p:spTree>
    <p:extLst>
      <p:ext uri="{BB962C8B-B14F-4D97-AF65-F5344CB8AC3E}">
        <p14:creationId xmlns:p14="http://schemas.microsoft.com/office/powerpoint/2010/main" val="2919234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D0D7-DD51-4198-B657-AA9996E5168D}"/>
              </a:ext>
            </a:extLst>
          </p:cNvPr>
          <p:cNvSpPr>
            <a:spLocks noGrp="1"/>
          </p:cNvSpPr>
          <p:nvPr>
            <p:ph type="title"/>
          </p:nvPr>
        </p:nvSpPr>
        <p:spPr/>
        <p:txBody>
          <a:bodyPr/>
          <a:lstStyle/>
          <a:p>
            <a:r>
              <a:rPr lang="en-MY" dirty="0"/>
              <a:t>OUTPUT PREVIEW</a:t>
            </a:r>
          </a:p>
        </p:txBody>
      </p:sp>
      <p:sp>
        <p:nvSpPr>
          <p:cNvPr id="4" name="Date Placeholder 3">
            <a:extLst>
              <a:ext uri="{FF2B5EF4-FFF2-40B4-BE49-F238E27FC236}">
                <a16:creationId xmlns:a16="http://schemas.microsoft.com/office/drawing/2014/main" id="{1640E4B4-A03D-41D8-ADBB-59456CCB993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87FC6E8-B27D-4893-AFF8-35E24442524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069624-1897-42A7-9FA2-5B2E295E78FB}"/>
              </a:ext>
            </a:extLst>
          </p:cNvPr>
          <p:cNvSpPr>
            <a:spLocks noGrp="1"/>
          </p:cNvSpPr>
          <p:nvPr>
            <p:ph type="sldNum" sz="quarter" idx="12"/>
          </p:nvPr>
        </p:nvSpPr>
        <p:spPr/>
        <p:txBody>
          <a:bodyPr/>
          <a:lstStyle/>
          <a:p>
            <a:fld id="{4FAB73BC-B049-4115-A692-8D63A059BFB8}" type="slidenum">
              <a:rPr lang="en-US" smtClean="0"/>
              <a:t>58</a:t>
            </a:fld>
            <a:endParaRPr lang="en-US" dirty="0"/>
          </a:p>
        </p:txBody>
      </p:sp>
      <p:pic>
        <p:nvPicPr>
          <p:cNvPr id="3" name="Picture 2">
            <a:extLst>
              <a:ext uri="{FF2B5EF4-FFF2-40B4-BE49-F238E27FC236}">
                <a16:creationId xmlns:a16="http://schemas.microsoft.com/office/drawing/2014/main" id="{B76CDE5E-990D-4A41-B94C-F5FF9174AE73}"/>
              </a:ext>
            </a:extLst>
          </p:cNvPr>
          <p:cNvPicPr>
            <a:picLocks noChangeAspect="1"/>
          </p:cNvPicPr>
          <p:nvPr/>
        </p:nvPicPr>
        <p:blipFill>
          <a:blip r:embed="rId2"/>
          <a:stretch>
            <a:fillRect/>
          </a:stretch>
        </p:blipFill>
        <p:spPr>
          <a:xfrm>
            <a:off x="3107409" y="1252803"/>
            <a:ext cx="6803757" cy="5562035"/>
          </a:xfrm>
          <a:prstGeom prst="rect">
            <a:avLst/>
          </a:prstGeom>
        </p:spPr>
      </p:pic>
    </p:spTree>
    <p:extLst>
      <p:ext uri="{BB962C8B-B14F-4D97-AF65-F5344CB8AC3E}">
        <p14:creationId xmlns:p14="http://schemas.microsoft.com/office/powerpoint/2010/main" val="4050591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a:bodyPr>
          <a:lstStyle/>
          <a:p>
            <a:pPr algn="r"/>
            <a:r>
              <a:rPr lang="en-US" b="1" dirty="0"/>
              <a:t>T03: </a:t>
            </a:r>
            <a:r>
              <a:rPr lang="en-US" b="1" cap="none" dirty="0"/>
              <a:t>PHP sintaks &amp; echo</a:t>
            </a:r>
            <a:br>
              <a:rPr lang="en-US" cap="none"/>
            </a:br>
            <a:r>
              <a:rPr lang="en-US" cap="none"/>
              <a:t>(Web Programming)</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421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DC14-440B-45F1-857E-02CD3518841F}"/>
              </a:ext>
            </a:extLst>
          </p:cNvPr>
          <p:cNvSpPr>
            <a:spLocks noGrp="1"/>
          </p:cNvSpPr>
          <p:nvPr>
            <p:ph type="title"/>
          </p:nvPr>
        </p:nvSpPr>
        <p:spPr/>
        <p:txBody>
          <a:bodyPr/>
          <a:lstStyle/>
          <a:p>
            <a:r>
              <a:rPr lang="en-MY" dirty="0"/>
              <a:t>T3: DATABASE</a:t>
            </a:r>
          </a:p>
        </p:txBody>
      </p:sp>
      <p:sp>
        <p:nvSpPr>
          <p:cNvPr id="3" name="Content Placeholder 2">
            <a:extLst>
              <a:ext uri="{FF2B5EF4-FFF2-40B4-BE49-F238E27FC236}">
                <a16:creationId xmlns:a16="http://schemas.microsoft.com/office/drawing/2014/main" id="{EB37B823-C849-4071-B499-9C705E9FD85E}"/>
              </a:ext>
            </a:extLst>
          </p:cNvPr>
          <p:cNvSpPr>
            <a:spLocks noGrp="1"/>
          </p:cNvSpPr>
          <p:nvPr>
            <p:ph idx="1"/>
          </p:nvPr>
        </p:nvSpPr>
        <p:spPr/>
        <p:txBody>
          <a:bodyPr>
            <a:normAutofit/>
          </a:bodyPr>
          <a:lstStyle/>
          <a:p>
            <a:r>
              <a:rPr lang="en-MY" sz="3600" dirty="0"/>
              <a:t>Place to hold database/records/data</a:t>
            </a:r>
          </a:p>
        </p:txBody>
      </p:sp>
      <p:sp>
        <p:nvSpPr>
          <p:cNvPr id="4" name="Date Placeholder 3">
            <a:extLst>
              <a:ext uri="{FF2B5EF4-FFF2-40B4-BE49-F238E27FC236}">
                <a16:creationId xmlns:a16="http://schemas.microsoft.com/office/drawing/2014/main" id="{8CC2AC01-8DD4-40F8-807F-47C064E3E270}"/>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92E22AE-B1BD-4F52-B90A-0554255F4D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04E437-77FE-4148-B7A8-0A83FC5E6FC5}"/>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7" name="Picture 14" descr="Image result for database mysql">
            <a:extLst>
              <a:ext uri="{FF2B5EF4-FFF2-40B4-BE49-F238E27FC236}">
                <a16:creationId xmlns:a16="http://schemas.microsoft.com/office/drawing/2014/main" id="{DC1020B0-489B-4AAB-AB67-50A648264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460" y="1846202"/>
            <a:ext cx="3393520" cy="479869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mariadb logo">
            <a:extLst>
              <a:ext uri="{FF2B5EF4-FFF2-40B4-BE49-F238E27FC236}">
                <a16:creationId xmlns:a16="http://schemas.microsoft.com/office/drawing/2014/main" id="{759F2A4D-1A2C-4497-A819-0794EB46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2785623"/>
            <a:ext cx="4312584" cy="291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4504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495586"/>
            <a:ext cx="11486824" cy="2572719"/>
          </a:xfrm>
          <a:solidFill>
            <a:schemeClr val="accent4"/>
          </a:solidFill>
        </p:spPr>
        <p:txBody>
          <a:bodyPr>
            <a:normAutofit/>
          </a:bodyPr>
          <a:lstStyle/>
          <a:p>
            <a:pPr algn="r"/>
            <a:r>
              <a:rPr lang="en-US" dirty="0"/>
              <a:t>		 T03: PHP SYNTAX &amp; ECHO</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86" y="5040351"/>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211626" y="4974075"/>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8596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3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55" name="Google Shape;455;p3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a:t>
            </a:r>
            <a:endParaRPr dirty="0">
              <a:solidFill>
                <a:schemeClr val="tx1"/>
              </a:solidFill>
            </a:endParaRPr>
          </a:p>
        </p:txBody>
      </p:sp>
      <p:sp>
        <p:nvSpPr>
          <p:cNvPr id="456" name="Google Shape;456;p31"/>
          <p:cNvSpPr txBox="1">
            <a:spLocks noGrp="1"/>
          </p:cNvSpPr>
          <p:nvPr>
            <p:ph type="body" idx="1"/>
          </p:nvPr>
        </p:nvSpPr>
        <p:spPr>
          <a:xfrm>
            <a:off x="1828800" y="2193010"/>
            <a:ext cx="8382000" cy="4227163"/>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What is Web programming:</a:t>
            </a:r>
            <a:endParaRPr dirty="0"/>
          </a:p>
          <a:p>
            <a:pPr marL="730250" lvl="1" indent="-273050">
              <a:lnSpc>
                <a:spcPct val="80000"/>
              </a:lnSpc>
              <a:spcBef>
                <a:spcPts val="720"/>
              </a:spcBef>
              <a:spcAft>
                <a:spcPts val="0"/>
              </a:spcAft>
              <a:buSzPts val="3240"/>
              <a:buChar char="▪"/>
            </a:pPr>
            <a:r>
              <a:rPr lang="en-US" sz="3600" b="1" dirty="0">
                <a:solidFill>
                  <a:srgbClr val="FFFF00"/>
                </a:solidFill>
                <a:latin typeface="Twentieth Century"/>
                <a:ea typeface="Twentieth Century"/>
                <a:cs typeface="Twentieth Century"/>
                <a:sym typeface="Twentieth Century"/>
              </a:rPr>
              <a:t>Combination of server-side and client-side</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develop a dynamic website. </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application is deployed in the Web environment and can be access by multiple concurrent users.</a:t>
            </a:r>
            <a:endParaRPr dirty="0"/>
          </a:p>
        </p:txBody>
      </p:sp>
      <p:sp>
        <p:nvSpPr>
          <p:cNvPr id="457" name="Google Shape;457;p3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58" name="Google Shape;458;p3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59" name="Google Shape;459;p3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5" name="Google Shape;465;p3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66" name="Google Shape;466;p3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467" name="Google Shape;467;p32"/>
          <p:cNvSpPr txBox="1">
            <a:spLocks noGrp="1"/>
          </p:cNvSpPr>
          <p:nvPr>
            <p:ph type="body" idx="1"/>
          </p:nvPr>
        </p:nvSpPr>
        <p:spPr>
          <a:xfrm>
            <a:off x="1981200" y="1819834"/>
            <a:ext cx="8382000" cy="4733365"/>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PHP=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HP: </a:t>
            </a:r>
            <a:r>
              <a:rPr lang="en-US" sz="3600" b="1" u="sng" dirty="0">
                <a:solidFill>
                  <a:srgbClr val="FFFF00"/>
                </a:solidFill>
                <a:latin typeface="Twentieth Century"/>
                <a:ea typeface="Twentieth Century"/>
                <a:cs typeface="Twentieth Century"/>
                <a:sym typeface="Twentieth Century"/>
              </a:rPr>
              <a:t>H</a:t>
            </a:r>
            <a:r>
              <a:rPr lang="en-US" sz="3600" u="sng" dirty="0">
                <a:solidFill>
                  <a:srgbClr val="FFFF00"/>
                </a:solidFill>
                <a:latin typeface="Twentieth Century"/>
                <a:ea typeface="Twentieth Century"/>
                <a:cs typeface="Twentieth Century"/>
                <a:sym typeface="Twentieth Century"/>
              </a:rPr>
              <a:t>ypertext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reprocessor</a:t>
            </a:r>
            <a:r>
              <a:rPr lang="en-US" sz="3600"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Is a </a:t>
            </a:r>
            <a:r>
              <a:rPr lang="en-US" sz="3600" b="1" dirty="0">
                <a:solidFill>
                  <a:srgbClr val="FFFF00"/>
                </a:solidFill>
                <a:latin typeface="Twentieth Century"/>
                <a:ea typeface="Twentieth Century"/>
                <a:cs typeface="Twentieth Century"/>
                <a:sym typeface="Twentieth Century"/>
              </a:rPr>
              <a:t>server-side scripting language</a:t>
            </a:r>
            <a:r>
              <a:rPr lang="en-US" sz="3600" b="1"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PHP scripts are executed on the </a:t>
            </a:r>
            <a:r>
              <a:rPr lang="en-US" sz="3600" b="1" dirty="0">
                <a:solidFill>
                  <a:srgbClr val="FFFF00"/>
                </a:solidFill>
                <a:latin typeface="Twentieth Century"/>
                <a:ea typeface="Twentieth Century"/>
                <a:cs typeface="Twentieth Century"/>
                <a:sym typeface="Twentieth Century"/>
              </a:rPr>
              <a:t>server</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the output from the process is inserted to the Web page as a part of the content before transmitted to the browser.</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script will not be sent to the browser which request the Web page, so the </a:t>
            </a:r>
            <a:r>
              <a:rPr lang="en-US" sz="3600" dirty="0">
                <a:solidFill>
                  <a:srgbClr val="FFFF00"/>
                </a:solidFill>
                <a:latin typeface="Twentieth Century"/>
                <a:ea typeface="Twentieth Century"/>
                <a:cs typeface="Twentieth Century"/>
                <a:sym typeface="Twentieth Century"/>
              </a:rPr>
              <a:t>script is </a:t>
            </a:r>
            <a:r>
              <a:rPr lang="en-US" sz="3600" b="1" dirty="0">
                <a:solidFill>
                  <a:srgbClr val="FFFF00"/>
                </a:solidFill>
                <a:latin typeface="Twentieth Century"/>
                <a:ea typeface="Twentieth Century"/>
                <a:cs typeface="Twentieth Century"/>
                <a:sym typeface="Twentieth Century"/>
              </a:rPr>
              <a:t>not visible </a:t>
            </a:r>
            <a:r>
              <a:rPr lang="en-US" sz="3600" dirty="0">
                <a:solidFill>
                  <a:srgbClr val="FFFF00"/>
                </a:solidFill>
                <a:latin typeface="Twentieth Century"/>
                <a:ea typeface="Twentieth Century"/>
                <a:cs typeface="Twentieth Century"/>
                <a:sym typeface="Twentieth Century"/>
              </a:rPr>
              <a:t>to the users</a:t>
            </a:r>
            <a:r>
              <a:rPr lang="en-US" sz="3600" dirty="0">
                <a:latin typeface="Twentieth Century"/>
                <a:ea typeface="Twentieth Century"/>
                <a:cs typeface="Twentieth Century"/>
                <a:sym typeface="Twentieth Century"/>
              </a:rPr>
              <a:t>.</a:t>
            </a:r>
            <a:endParaRPr dirty="0"/>
          </a:p>
        </p:txBody>
      </p:sp>
      <p:sp>
        <p:nvSpPr>
          <p:cNvPr id="468" name="Google Shape;468;p3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69" name="Google Shape;469;p3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70" name="Google Shape;470;p3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graphicFrame>
        <p:nvGraphicFramePr>
          <p:cNvPr id="488" name="Google Shape;488;p34"/>
          <p:cNvGraphicFramePr/>
          <p:nvPr>
            <p:extLst>
              <p:ext uri="{D42A27DB-BD31-4B8C-83A1-F6EECF244321}">
                <p14:modId xmlns:p14="http://schemas.microsoft.com/office/powerpoint/2010/main" val="3377801599"/>
              </p:ext>
            </p:extLst>
          </p:nvPr>
        </p:nvGraphicFramePr>
        <p:xfrm>
          <a:off x="953146" y="1988794"/>
          <a:ext cx="10569844" cy="4613484"/>
        </p:xfrm>
        <a:graphic>
          <a:graphicData uri="http://schemas.openxmlformats.org/drawingml/2006/table">
            <a:tbl>
              <a:tblPr firstRow="1" bandRow="1">
                <a:noFill/>
              </a:tblPr>
              <a:tblGrid>
                <a:gridCol w="5284922">
                  <a:extLst>
                    <a:ext uri="{9D8B030D-6E8A-4147-A177-3AD203B41FA5}">
                      <a16:colId xmlns:a16="http://schemas.microsoft.com/office/drawing/2014/main" val="20000"/>
                    </a:ext>
                  </a:extLst>
                </a:gridCol>
                <a:gridCol w="5284922">
                  <a:extLst>
                    <a:ext uri="{9D8B030D-6E8A-4147-A177-3AD203B41FA5}">
                      <a16:colId xmlns:a16="http://schemas.microsoft.com/office/drawing/2014/main" val="20001"/>
                    </a:ext>
                  </a:extLst>
                </a:gridCol>
              </a:tblGrid>
              <a:tr h="537378">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Server-side Scripting</a:t>
                      </a:r>
                      <a:endParaRPr/>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Client-side scripting</a:t>
                      </a:r>
                      <a:endParaRPr/>
                    </a:p>
                  </a:txBody>
                  <a:tcPr marL="91450" marR="91450" marT="45725" marB="45725">
                    <a:solidFill>
                      <a:schemeClr val="tx1"/>
                    </a:solidFill>
                  </a:tcPr>
                </a:tc>
                <a:extLst>
                  <a:ext uri="{0D108BD9-81ED-4DB2-BD59-A6C34878D82A}">
                    <a16:rowId xmlns:a16="http://schemas.microsoft.com/office/drawing/2014/main" val="10000"/>
                  </a:ext>
                </a:extLst>
              </a:tr>
              <a:tr h="4076106">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embedded inside the HTML page, interpreted and executed inside the </a:t>
                      </a:r>
                      <a:r>
                        <a:rPr lang="en-US" sz="2600" b="1" u="none" strike="noStrike" cap="none">
                          <a:solidFill>
                            <a:srgbClr val="FF0000"/>
                          </a:solidFill>
                          <a:latin typeface="Twentieth Century"/>
                          <a:ea typeface="Twentieth Century"/>
                          <a:cs typeface="Twentieth Century"/>
                          <a:sym typeface="Twentieth Century"/>
                        </a:rPr>
                        <a:t>server</a:t>
                      </a:r>
                      <a:r>
                        <a:rPr lang="en-US" sz="2600" u="none" strike="noStrike" cap="none">
                          <a:solidFill>
                            <a:schemeClr val="dk1"/>
                          </a:solidFill>
                          <a:latin typeface="Twentieth Century"/>
                          <a:ea typeface="Twentieth Century"/>
                          <a:cs typeface="Twentieth Century"/>
                          <a:sym typeface="Twentieth Century"/>
                        </a:rPr>
                        <a:t> (the web server) and the </a:t>
                      </a:r>
                      <a:r>
                        <a:rPr lang="en-US" sz="2600" b="1" u="none" strike="noStrike" cap="none">
                          <a:solidFill>
                            <a:srgbClr val="FF0000"/>
                          </a:solidFill>
                          <a:latin typeface="Twentieth Century"/>
                          <a:ea typeface="Twentieth Century"/>
                          <a:cs typeface="Twentieth Century"/>
                          <a:sym typeface="Twentieth Century"/>
                        </a:rPr>
                        <a:t>result/output of the execution is sent to the browser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interpreted and </a:t>
                      </a:r>
                      <a:r>
                        <a:rPr lang="en-US" sz="2600" b="1" u="none" strike="noStrike" cap="none">
                          <a:solidFill>
                            <a:srgbClr val="FF0000"/>
                          </a:solidFill>
                          <a:latin typeface="Twentieth Century"/>
                          <a:ea typeface="Twentieth Century"/>
                          <a:cs typeface="Twentieth Century"/>
                          <a:sym typeface="Twentieth Century"/>
                        </a:rPr>
                        <a:t>executed inside the server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E.g.: PHP, ASP.</a:t>
                      </a:r>
                      <a:endParaRPr/>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The script embedded inside the HTML page, downloaded with the HTML page and </a:t>
                      </a:r>
                      <a:r>
                        <a:rPr lang="en-US" sz="2600" b="1" u="none" strike="noStrike" cap="none" dirty="0">
                          <a:solidFill>
                            <a:srgbClr val="FF0000"/>
                          </a:solidFill>
                          <a:latin typeface="Twentieth Century"/>
                          <a:ea typeface="Twentieth Century"/>
                          <a:cs typeface="Twentieth Century"/>
                          <a:sym typeface="Twentieth Century"/>
                        </a:rPr>
                        <a:t>executed on the client (browser)</a:t>
                      </a:r>
                      <a:r>
                        <a:rPr lang="en-US" sz="2600" b="1" u="none" strike="noStrike" cap="none" dirty="0">
                          <a:solidFill>
                            <a:schemeClr val="dk1"/>
                          </a:solidFill>
                          <a:latin typeface="Twentieth Century"/>
                          <a:ea typeface="Twentieth Century"/>
                          <a:cs typeface="Twentieth Century"/>
                          <a:sym typeface="Twentieth Century"/>
                        </a:rPr>
                        <a:t>.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E.g.: JavaScript. </a:t>
                      </a:r>
                      <a:endParaRPr dirty="0"/>
                    </a:p>
                    <a:p>
                      <a:pPr marL="0" marR="0" lvl="0" indent="0" algn="l" rtl="0">
                        <a:spcBef>
                          <a:spcPts val="0"/>
                        </a:spcBef>
                        <a:spcAft>
                          <a:spcPts val="0"/>
                        </a:spcAft>
                        <a:buClr>
                          <a:schemeClr val="dk1"/>
                        </a:buClr>
                        <a:buSzPts val="2600"/>
                        <a:buFont typeface="Noto Sans Symbols"/>
                        <a:buNone/>
                      </a:pPr>
                      <a:endParaRPr sz="2600" u="none" strike="noStrike" cap="none" dirty="0">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pic>
        <p:nvPicPr>
          <p:cNvPr id="489" name="Google Shape;489;p3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90" name="Google Shape;490;p3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91" name="Google Shape;491;p3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92" name="Google Shape;492;p3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3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20" name="Google Shape;520;p3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521" name="Google Shape;521;p37"/>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Why PHP?</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Runs on different platforms (Windows, Linux, Unix,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compatible with almost all servers used today (Apache, IIS,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free</a:t>
            </a:r>
            <a:r>
              <a:rPr lang="en-US" sz="3600" dirty="0">
                <a:latin typeface="Twentieth Century"/>
                <a:ea typeface="Twentieth Century"/>
                <a:cs typeface="Twentieth Century"/>
                <a:sym typeface="Twentieth Century"/>
              </a:rPr>
              <a:t> to download.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easier to learn</a:t>
            </a:r>
            <a:r>
              <a:rPr lang="en-US" sz="3600"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runs efficiently on the server side. </a:t>
            </a:r>
            <a:endParaRPr dirty="0"/>
          </a:p>
        </p:txBody>
      </p:sp>
      <p:sp>
        <p:nvSpPr>
          <p:cNvPr id="522" name="Google Shape;522;p3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23" name="Google Shape;523;p3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24" name="Google Shape;524;p3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4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66" name="Google Shape;566;p4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67" name="Google Shape;567;p41"/>
          <p:cNvSpPr txBox="1">
            <a:spLocks noGrp="1"/>
          </p:cNvSpPr>
          <p:nvPr>
            <p:ph type="body" idx="1"/>
          </p:nvPr>
        </p:nvSpPr>
        <p:spPr>
          <a:xfrm>
            <a:off x="1981200" y="2115671"/>
            <a:ext cx="8382000" cy="443752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always starts with </a:t>
            </a:r>
            <a:r>
              <a:rPr lang="en-US" sz="3600" b="1" dirty="0">
                <a:solidFill>
                  <a:srgbClr val="FFFF00"/>
                </a:solidFill>
                <a:latin typeface="Courier New"/>
                <a:ea typeface="Courier New"/>
                <a:cs typeface="Courier New"/>
                <a:sym typeface="Courier New"/>
              </a:rPr>
              <a:t>&lt;?php</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ends with </a:t>
            </a:r>
            <a:r>
              <a:rPr lang="en-US" sz="3600" b="1" dirty="0">
                <a:solidFill>
                  <a:srgbClr val="FFFF00"/>
                </a:solidFill>
                <a:latin typeface="Courier New"/>
                <a:ea typeface="Courier New"/>
                <a:cs typeface="Courier New"/>
                <a:sym typeface="Courier New"/>
              </a:rPr>
              <a:t>?&gt;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can be placed anywhere in the document.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On servers with shorthand support enabled ( enable in php.ini) may start a scripting block with </a:t>
            </a:r>
            <a:r>
              <a:rPr lang="en-US" sz="3600" b="1" dirty="0">
                <a:solidFill>
                  <a:srgbClr val="FF0000"/>
                </a:solidFill>
                <a:latin typeface="Courier New"/>
                <a:ea typeface="Courier New"/>
                <a:cs typeface="Courier New"/>
                <a:sym typeface="Courier New"/>
              </a:rPr>
              <a:t>&lt;?</a:t>
            </a:r>
            <a:r>
              <a:rPr lang="en-US" sz="3600" dirty="0">
                <a:latin typeface="Twentieth Century"/>
                <a:ea typeface="Twentieth Century"/>
                <a:cs typeface="Twentieth Century"/>
                <a:sym typeface="Twentieth Century"/>
              </a:rPr>
              <a:t> and end with </a:t>
            </a:r>
            <a:r>
              <a:rPr lang="en-US" sz="3600" b="1" dirty="0">
                <a:solidFill>
                  <a:srgbClr val="FF0000"/>
                </a:solidFill>
                <a:latin typeface="Courier New"/>
                <a:ea typeface="Courier New"/>
                <a:cs typeface="Courier New"/>
                <a:sym typeface="Courier New"/>
              </a:rPr>
              <a:t>?&gt;</a:t>
            </a:r>
            <a:r>
              <a:rPr lang="en-US" sz="3600" b="1" dirty="0">
                <a:solidFill>
                  <a:srgbClr val="FF0000"/>
                </a:solidFill>
                <a:latin typeface="Twentieth Century"/>
                <a:ea typeface="Courier New"/>
                <a:cs typeface="Courier New"/>
                <a:sym typeface="Twentieth Century"/>
              </a:rPr>
              <a:t> </a:t>
            </a:r>
            <a:endParaRPr sz="3600" dirty="0">
              <a:latin typeface="Courier New"/>
              <a:ea typeface="Courier New"/>
              <a:cs typeface="Courier New"/>
              <a:sym typeface="Courier New"/>
            </a:endParaRPr>
          </a:p>
        </p:txBody>
      </p:sp>
      <p:sp>
        <p:nvSpPr>
          <p:cNvPr id="568" name="Google Shape;568;p4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69" name="Google Shape;569;p4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70" name="Google Shape;570;p4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4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76" name="Google Shape;576;p4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77" name="Google Shape;577;p42"/>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file normally contains HTML tags, just like an HTML file, and some PHP scripting code.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Next, we have an example of a simple PHP script which sends the text “Assalamualaikum" to the browser:</a:t>
            </a:r>
            <a:endParaRPr dirty="0"/>
          </a:p>
        </p:txBody>
      </p:sp>
      <p:sp>
        <p:nvSpPr>
          <p:cNvPr id="578" name="Google Shape;578;p4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79" name="Google Shape;579;p4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80" name="Google Shape;580;p4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4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86" name="Google Shape;586;p4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87" name="Google Shape;587;p43"/>
          <p:cNvSpPr txBox="1">
            <a:spLocks noGrp="1"/>
          </p:cNvSpPr>
          <p:nvPr>
            <p:ph type="body" idx="1"/>
          </p:nvPr>
        </p:nvSpPr>
        <p:spPr>
          <a:xfrm>
            <a:off x="1981200" y="1792940"/>
            <a:ext cx="9018494" cy="490961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	&lt;?php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echo "Assalamualaikum";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?&gt;</a:t>
            </a:r>
            <a:br>
              <a:rPr lang="en-US" sz="2800" b="1" dirty="0">
                <a:latin typeface="Courier New"/>
                <a:ea typeface="Courier New"/>
                <a:cs typeface="Courier New"/>
                <a:sym typeface="Courier New"/>
              </a:rPr>
            </a:b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p:txBody>
      </p:sp>
      <p:sp>
        <p:nvSpPr>
          <p:cNvPr id="588" name="Google Shape;588;p4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89" name="Google Shape;589;p4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90" name="Google Shape;590;p4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4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96" name="Google Shape;596;p4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97" name="Google Shape;597;p44"/>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Each code line in PHP must end with a </a:t>
            </a:r>
            <a:r>
              <a:rPr lang="en-US" sz="3600" b="1" dirty="0">
                <a:solidFill>
                  <a:srgbClr val="FF0000"/>
                </a:solidFill>
                <a:latin typeface="Twentieth Century"/>
                <a:ea typeface="Twentieth Century"/>
                <a:cs typeface="Twentieth Century"/>
                <a:sym typeface="Twentieth Century"/>
              </a:rPr>
              <a:t>semicolon </a:t>
            </a:r>
            <a:r>
              <a:rPr lang="en-US" sz="3600" b="1" dirty="0">
                <a:solidFill>
                  <a:srgbClr val="FFFF00"/>
                </a:solidFill>
                <a:latin typeface="Twentieth Century"/>
                <a:ea typeface="Twentieth Century"/>
                <a:cs typeface="Twentieth Century"/>
                <a:sym typeface="Twentieth Century"/>
              </a:rPr>
              <a:t>( ; )</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semicolon is a separator and is used to distinguish one set of instructions from another.</a:t>
            </a:r>
            <a:endParaRPr dirty="0"/>
          </a:p>
        </p:txBody>
      </p:sp>
      <p:sp>
        <p:nvSpPr>
          <p:cNvPr id="598" name="Google Shape;598;p4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99" name="Google Shape;599;p4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00" name="Google Shape;600;p4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4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06" name="Google Shape;606;p4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607" name="Google Shape;607;p45"/>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two basic statements to output text with PHP: </a:t>
            </a:r>
            <a:r>
              <a:rPr lang="en-US" sz="3600" b="1" dirty="0">
                <a:solidFill>
                  <a:srgbClr val="FFFF00"/>
                </a:solidFill>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and </a:t>
            </a:r>
            <a:r>
              <a:rPr lang="en-US" sz="3600" b="1" dirty="0">
                <a:solidFill>
                  <a:srgbClr val="FFFF00"/>
                </a:solidFill>
                <a:latin typeface="Courier New"/>
                <a:ea typeface="Courier New"/>
                <a:cs typeface="Courier New"/>
                <a:sym typeface="Courier New"/>
              </a:rPr>
              <a:t>print</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the example before, we have used the </a:t>
            </a:r>
            <a:r>
              <a:rPr lang="en-US" sz="3600" b="1" dirty="0">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statement to output the text "Assalamualaikum".</a:t>
            </a:r>
            <a:endParaRPr dirty="0"/>
          </a:p>
        </p:txBody>
      </p:sp>
      <p:sp>
        <p:nvSpPr>
          <p:cNvPr id="608" name="Google Shape;608;p4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09" name="Google Shape;609;p4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10" name="Google Shape;610;p4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laragon logo">
            <a:extLst>
              <a:ext uri="{FF2B5EF4-FFF2-40B4-BE49-F238E27FC236}">
                <a16:creationId xmlns:a16="http://schemas.microsoft.com/office/drawing/2014/main" id="{00486BB2-5ACC-490F-9E89-703715361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576" y="4152305"/>
            <a:ext cx="6750424" cy="26931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B9C733-FCB1-4BA8-A109-C8A0AD59C70F}"/>
              </a:ext>
            </a:extLst>
          </p:cNvPr>
          <p:cNvSpPr>
            <a:spLocks noGrp="1"/>
          </p:cNvSpPr>
          <p:nvPr>
            <p:ph type="title"/>
          </p:nvPr>
        </p:nvSpPr>
        <p:spPr/>
        <p:txBody>
          <a:bodyPr/>
          <a:lstStyle/>
          <a:p>
            <a:r>
              <a:rPr lang="en-MY" dirty="0"/>
              <a:t>LARAGON.ORG</a:t>
            </a:r>
          </a:p>
        </p:txBody>
      </p:sp>
      <p:sp>
        <p:nvSpPr>
          <p:cNvPr id="3" name="Content Placeholder 2">
            <a:extLst>
              <a:ext uri="{FF2B5EF4-FFF2-40B4-BE49-F238E27FC236}">
                <a16:creationId xmlns:a16="http://schemas.microsoft.com/office/drawing/2014/main" id="{2A3C1365-A7D7-4BAB-92D0-2A2DCCB3F77F}"/>
              </a:ext>
            </a:extLst>
          </p:cNvPr>
          <p:cNvSpPr>
            <a:spLocks noGrp="1"/>
          </p:cNvSpPr>
          <p:nvPr>
            <p:ph idx="1"/>
          </p:nvPr>
        </p:nvSpPr>
        <p:spPr/>
        <p:txBody>
          <a:bodyPr>
            <a:normAutofit/>
          </a:bodyPr>
          <a:lstStyle/>
          <a:p>
            <a:r>
              <a:rPr lang="en-MY" sz="3600" dirty="0"/>
              <a:t>Development stack</a:t>
            </a:r>
          </a:p>
          <a:p>
            <a:r>
              <a:rPr lang="en-MY" sz="3600" dirty="0">
                <a:hlinkClick r:id="rId3"/>
              </a:rPr>
              <a:t>https://laragon.org/download.html</a:t>
            </a:r>
            <a:endParaRPr lang="en-MY" sz="3600" dirty="0"/>
          </a:p>
          <a:p>
            <a:r>
              <a:rPr lang="en-MY" sz="3600" dirty="0"/>
              <a:t>Apache/ Nginx / PHP/ MySQL / NodeJS / etc…</a:t>
            </a:r>
          </a:p>
        </p:txBody>
      </p:sp>
      <p:sp>
        <p:nvSpPr>
          <p:cNvPr id="4" name="Date Placeholder 3">
            <a:extLst>
              <a:ext uri="{FF2B5EF4-FFF2-40B4-BE49-F238E27FC236}">
                <a16:creationId xmlns:a16="http://schemas.microsoft.com/office/drawing/2014/main" id="{D8622343-E3AE-4286-B2BE-8113C1DCA8B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000C2BD-0D92-42EA-9C8D-B4AA70C0A24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EB568D2-BD03-4D6C-B98E-2DDB56C10F66}"/>
              </a:ext>
            </a:extLst>
          </p:cNvPr>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37051172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ECHO</a:t>
            </a:r>
            <a:endParaRPr dirty="0">
              <a:solidFill>
                <a:schemeClr val="tx1"/>
              </a:solidFill>
            </a:endParaRPr>
          </a:p>
        </p:txBody>
      </p:sp>
      <p:sp>
        <p:nvSpPr>
          <p:cNvPr id="667" name="Google Shape;667;p51"/>
          <p:cNvSpPr txBox="1">
            <a:spLocks noGrp="1"/>
          </p:cNvSpPr>
          <p:nvPr>
            <p:ph type="body" idx="1"/>
          </p:nvPr>
        </p:nvSpPr>
        <p:spPr>
          <a:xfrm>
            <a:off x="2079626" y="2102223"/>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"Assalamualaikum!"; </a:t>
            </a:r>
          </a:p>
          <a:p>
            <a:pPr marL="438150" indent="-319088">
              <a:spcBef>
                <a:spcPts val="0"/>
              </a:spcBef>
              <a:spcAft>
                <a:spcPts val="0"/>
              </a:spcAft>
              <a:buSzPts val="2240"/>
              <a:buNone/>
            </a:pPr>
            <a:r>
              <a:rPr lang="en-US" sz="2800" b="1" dirty="0">
                <a:latin typeface="Courier New"/>
                <a:cs typeface="Courier New"/>
                <a:sym typeface="Courier New"/>
              </a:rPr>
              <a:t>echo $x;</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154624"/>
            <a:ext cx="12191998" cy="2913681"/>
          </a:xfrm>
          <a:solidFill>
            <a:schemeClr val="accent4"/>
          </a:solidFill>
        </p:spPr>
        <p:txBody>
          <a:bodyPr>
            <a:normAutofit fontScale="90000"/>
          </a:bodyPr>
          <a:lstStyle/>
          <a:p>
            <a:pPr algn="r"/>
            <a:r>
              <a:rPr lang="en-US" dirty="0"/>
              <a:t>		</a:t>
            </a:r>
            <a:r>
              <a:rPr lang="en-US"/>
              <a:t> T04 PHP SYNTAX </a:t>
            </a:r>
            <a:br>
              <a:rPr lang="en-US"/>
            </a:br>
            <a:r>
              <a:rPr lang="en-US"/>
              <a:t>//</a:t>
            </a:r>
            <a:r>
              <a:rPr lang="en-US" cap="none"/>
              <a:t>comment </a:t>
            </a:r>
            <a:r>
              <a:rPr lang="en-US" cap="none" dirty="0"/>
              <a:t>&amp; </a:t>
            </a:r>
            <a:br>
              <a:rPr lang="en-US" cap="none"/>
            </a:br>
            <a:r>
              <a:rPr lang="en-US" cap="none"/>
              <a:t>$</a:t>
            </a:r>
            <a:r>
              <a:rPr lang="en-US" cap="none" dirty="0"/>
              <a:t>variable</a:t>
            </a:r>
            <a:br>
              <a:rPr lang="en-US" dirty="0"/>
            </a:br>
            <a:endParaRPr lang="en-US" dirty="0"/>
          </a:p>
        </p:txBody>
      </p:sp>
      <p:sp>
        <p:nvSpPr>
          <p:cNvPr id="3" name="Subtitle 2"/>
          <p:cNvSpPr>
            <a:spLocks noGrp="1"/>
          </p:cNvSpPr>
          <p:nvPr>
            <p:ph type="subTitle" idx="1"/>
          </p:nvPr>
        </p:nvSpPr>
        <p:spPr>
          <a:xfrm>
            <a:off x="0"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512394" y="3539828"/>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0" y="362337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444" y="390578"/>
            <a:ext cx="3739035" cy="3739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938760"/>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2087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4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16" name="Google Shape;616;p4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17" name="Google Shape;617;p46"/>
          <p:cNvSpPr txBox="1">
            <a:spLocks noGrp="1"/>
          </p:cNvSpPr>
          <p:nvPr>
            <p:ph type="body" idx="1"/>
          </p:nvPr>
        </p:nvSpPr>
        <p:spPr>
          <a:xfrm>
            <a:off x="1456841" y="1898542"/>
            <a:ext cx="9725185" cy="465465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a:t>
            </a:r>
            <a:r>
              <a:rPr lang="en-US" sz="3600" dirty="0">
                <a:solidFill>
                  <a:srgbClr val="FFFF00"/>
                </a:solidFill>
                <a:latin typeface="Twentieth Century"/>
                <a:ea typeface="Twentieth Century"/>
                <a:cs typeface="Twentieth Century"/>
                <a:sym typeface="Twentieth Century"/>
              </a:rPr>
              <a:t>remark</a:t>
            </a:r>
            <a:r>
              <a:rPr lang="en-US" sz="3600" dirty="0">
                <a:latin typeface="Twentieth Century"/>
                <a:ea typeface="Twentieth Century"/>
                <a:cs typeface="Twentieth Century"/>
                <a:sym typeface="Twentieth Century"/>
              </a:rPr>
              <a:t> inside code that will not be compiled (ignored when the program is compiled).</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will </a:t>
            </a:r>
            <a:r>
              <a:rPr lang="en-US" sz="3600" dirty="0">
                <a:solidFill>
                  <a:srgbClr val="FFFF00"/>
                </a:solidFill>
                <a:latin typeface="Twentieth Century"/>
                <a:ea typeface="Twentieth Century"/>
                <a:cs typeface="Twentieth Century"/>
                <a:sym typeface="Twentieth Century"/>
              </a:rPr>
              <a:t>not effect the code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is a good practice to write the comment.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useful the tell others what is the program is doing.</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Helps programmer to memorize what is he doing.</a:t>
            </a:r>
            <a:endParaRPr dirty="0"/>
          </a:p>
        </p:txBody>
      </p:sp>
      <p:sp>
        <p:nvSpPr>
          <p:cNvPr id="618" name="Google Shape;618;p4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19" name="Google Shape;619;p4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20" name="Google Shape;620;p4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4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26" name="Google Shape;626;p4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27" name="Google Shape;627;p47"/>
          <p:cNvSpPr txBox="1">
            <a:spLocks noGrp="1"/>
          </p:cNvSpPr>
          <p:nvPr>
            <p:ph type="body" idx="1"/>
          </p:nvPr>
        </p:nvSpPr>
        <p:spPr>
          <a:xfrm>
            <a:off x="1981200" y="1936376"/>
            <a:ext cx="8382000" cy="4616824"/>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PHP, we use:</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latin typeface="Twentieth Century"/>
                <a:ea typeface="Twentieth Century"/>
                <a:cs typeface="Twentieth Century"/>
                <a:sym typeface="Twentieth Century"/>
              </a:rPr>
              <a:t> to make a </a:t>
            </a:r>
            <a:r>
              <a:rPr lang="en-US" sz="3600" b="1" dirty="0">
                <a:solidFill>
                  <a:srgbClr val="FF0000"/>
                </a:solidFill>
                <a:latin typeface="Twentieth Century"/>
                <a:ea typeface="Twentieth Century"/>
                <a:cs typeface="Twentieth Century"/>
                <a:sym typeface="Twentieth Century"/>
              </a:rPr>
              <a:t>single-line comment</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solidFill>
                  <a:srgbClr val="FFFF00"/>
                </a:solidFill>
                <a:latin typeface="Twentieth Century"/>
                <a:ea typeface="Twentieth Century"/>
                <a:cs typeface="Twentieth Century"/>
                <a:sym typeface="Twentieth Century"/>
              </a:rPr>
              <a:t> … </a:t>
            </a:r>
            <a:r>
              <a:rPr lang="en-US" sz="3600" b="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make a</a:t>
            </a:r>
            <a:r>
              <a:rPr lang="en-US" sz="3600" dirty="0">
                <a:solidFill>
                  <a:srgbClr val="FF0000"/>
                </a:solidFill>
                <a:latin typeface="Twentieth Century"/>
                <a:ea typeface="Twentieth Century"/>
                <a:cs typeface="Twentieth Century"/>
                <a:sym typeface="Twentieth Century"/>
              </a:rPr>
              <a:t> </a:t>
            </a:r>
            <a:r>
              <a:rPr lang="en-US" sz="3600" b="1" dirty="0">
                <a:solidFill>
                  <a:srgbClr val="FF0000"/>
                </a:solidFill>
                <a:latin typeface="Twentieth Century"/>
                <a:ea typeface="Twentieth Century"/>
                <a:cs typeface="Twentieth Century"/>
                <a:sym typeface="Twentieth Century"/>
              </a:rPr>
              <a:t>large comment</a:t>
            </a:r>
            <a:r>
              <a:rPr lang="en-US" sz="3600" dirty="0">
                <a:latin typeface="Twentieth Century"/>
                <a:ea typeface="Twentieth Century"/>
                <a:cs typeface="Twentieth Century"/>
                <a:sym typeface="Twentieth Century"/>
              </a:rPr>
              <a:t> block.</a:t>
            </a:r>
            <a:endParaRPr dirty="0"/>
          </a:p>
        </p:txBody>
      </p:sp>
      <p:sp>
        <p:nvSpPr>
          <p:cNvPr id="628" name="Google Shape;628;p4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29" name="Google Shape;629;p4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30" name="Google Shape;630;p4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36" name="Google Shape;636;p4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 </a:t>
            </a:r>
            <a:endParaRPr dirty="0">
              <a:solidFill>
                <a:schemeClr val="tx1"/>
              </a:solidFill>
            </a:endParaRPr>
          </a:p>
        </p:txBody>
      </p:sp>
      <p:sp>
        <p:nvSpPr>
          <p:cNvPr id="637" name="Google Shape;637;p48"/>
          <p:cNvSpPr txBox="1">
            <a:spLocks noGrp="1"/>
          </p:cNvSpPr>
          <p:nvPr>
            <p:ph type="body" idx="1"/>
          </p:nvPr>
        </p:nvSpPr>
        <p:spPr>
          <a:xfrm>
            <a:off x="1981200" y="1864658"/>
            <a:ext cx="8382000" cy="468854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	&lt;?php</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 a comment</a:t>
            </a:r>
            <a:br>
              <a:rPr lang="en-US" sz="1900" b="1" dirty="0">
                <a:latin typeface="Courier New"/>
                <a:ea typeface="Courier New"/>
                <a:cs typeface="Courier New"/>
                <a:sym typeface="Courier New"/>
              </a:rPr>
            </a:b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 comment block</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p:txBody>
      </p:sp>
      <p:sp>
        <p:nvSpPr>
          <p:cNvPr id="638" name="Google Shape;638;p4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39" name="Google Shape;639;p4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40" name="Google Shape;640;p4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154624"/>
            <a:ext cx="12191998" cy="2913681"/>
          </a:xfrm>
          <a:solidFill>
            <a:schemeClr val="accent4"/>
          </a:solidFill>
        </p:spPr>
        <p:txBody>
          <a:bodyPr>
            <a:normAutofit/>
          </a:bodyPr>
          <a:lstStyle/>
          <a:p>
            <a:pPr algn="r"/>
            <a:r>
              <a:rPr lang="en-US" dirty="0"/>
              <a:t>		 </a:t>
            </a:r>
            <a:r>
              <a:rPr lang="en-US"/>
              <a:t>T04 PHP SYNTAX</a:t>
            </a:r>
            <a:br>
              <a:rPr lang="en-US" cap="none" dirty="0"/>
            </a:br>
            <a:r>
              <a:rPr lang="en-US" cap="none" dirty="0"/>
              <a:t>$variable &amp; concat</a:t>
            </a:r>
            <a:br>
              <a:rPr lang="en-US" dirty="0"/>
            </a:br>
            <a:endParaRPr lang="en-US" dirty="0"/>
          </a:p>
        </p:txBody>
      </p:sp>
      <p:sp>
        <p:nvSpPr>
          <p:cNvPr id="3" name="Subtitle 2"/>
          <p:cNvSpPr>
            <a:spLocks noGrp="1"/>
          </p:cNvSpPr>
          <p:nvPr>
            <p:ph type="subTitle" idx="1"/>
          </p:nvPr>
        </p:nvSpPr>
        <p:spPr>
          <a:xfrm>
            <a:off x="0"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512394" y="3539828"/>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0" y="362337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444" y="390578"/>
            <a:ext cx="3739035" cy="3739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938760"/>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8896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T05 SYNTAX PHP</a:t>
            </a:r>
            <a:br>
              <a:rPr lang="en-US" dirty="0"/>
            </a:br>
            <a:r>
              <a:rPr lang="en-US" dirty="0"/>
              <a:t>VARIABLES &amp; CONCAT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9004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1534332" y="1875294"/>
            <a:ext cx="96012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When a variable is declared, it can be used over and over again in your script.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36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$var_name = "Kerul";</a:t>
            </a:r>
            <a:endParaRPr dirty="0">
              <a:solidFill>
                <a:srgbClr val="FFFF00"/>
              </a:solidFill>
            </a:endParaRPr>
          </a:p>
        </p:txBody>
      </p:sp>
      <p:sp>
        <p:nvSpPr>
          <p:cNvPr id="648" name="Google Shape;648;p4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5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56" name="Google Shape;656;p50"/>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57" name="Google Shape;657;p50"/>
          <p:cNvSpPr txBox="1">
            <a:spLocks noGrp="1"/>
          </p:cNvSpPr>
          <p:nvPr>
            <p:ph type="body" idx="1"/>
          </p:nvPr>
        </p:nvSpPr>
        <p:spPr>
          <a:xfrm>
            <a:off x="1905000" y="197990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New PHP programmers often forget the </a:t>
            </a:r>
          </a:p>
          <a:p>
            <a:pPr marL="119062" indent="0">
              <a:spcBef>
                <a:spcPts val="0"/>
              </a:spcBef>
              <a:spcAft>
                <a:spcPts val="0"/>
              </a:spcAft>
              <a:buSzPts val="2880"/>
              <a:buNone/>
            </a:pPr>
            <a:r>
              <a:rPr lang="en-US" sz="3600" b="1" dirty="0">
                <a:solidFill>
                  <a:srgbClr val="FF0000"/>
                </a:solidFill>
                <a:latin typeface="Twentieth Century"/>
                <a:ea typeface="Courier New"/>
                <a:cs typeface="Courier New"/>
                <a:sym typeface="Twentieth Century"/>
              </a:rPr>
              <a:t>    	</a:t>
            </a:r>
            <a:r>
              <a:rPr lang="en-US" sz="3600" b="1" dirty="0">
                <a:solidFill>
                  <a:srgbClr val="FFFF00"/>
                </a:solidFill>
                <a:latin typeface="Courier New"/>
                <a:ea typeface="Courier New"/>
                <a:cs typeface="Courier New"/>
                <a:sym typeface="Courier New"/>
              </a:rPr>
              <a:t>$</a:t>
            </a:r>
            <a:r>
              <a:rPr lang="en-US" sz="3600" dirty="0">
                <a:latin typeface="Twentieth Century"/>
                <a:ea typeface="Twentieth Century"/>
                <a:cs typeface="Twentieth Century"/>
                <a:sym typeface="Twentieth Century"/>
              </a:rPr>
              <a:t> </a:t>
            </a:r>
          </a:p>
          <a:p>
            <a:pPr marL="119062" indent="0">
              <a:spcBef>
                <a:spcPts val="0"/>
              </a:spcBef>
              <a:spcAft>
                <a:spcPts val="0"/>
              </a:spcAft>
              <a:buSzPts val="2880"/>
              <a:buNone/>
            </a:pPr>
            <a:r>
              <a:rPr lang="en-US" sz="3600" dirty="0">
                <a:latin typeface="Twentieth Century"/>
                <a:ea typeface="Twentieth Century"/>
                <a:cs typeface="Twentieth Century"/>
                <a:sym typeface="Twentieth Century"/>
              </a:rPr>
              <a:t>	sign at the beginning of the variable.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that case it </a:t>
            </a:r>
            <a:r>
              <a:rPr lang="en-US" sz="3600" b="1" dirty="0">
                <a:solidFill>
                  <a:srgbClr val="FFFF00"/>
                </a:solidFill>
                <a:latin typeface="Twentieth Century"/>
                <a:ea typeface="Twentieth Century"/>
                <a:cs typeface="Twentieth Century"/>
                <a:sym typeface="Twentieth Century"/>
              </a:rPr>
              <a:t>will not work</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Let's try creating a variable containing a string and a variable containing a number:</a:t>
            </a:r>
            <a:endParaRPr dirty="0"/>
          </a:p>
        </p:txBody>
      </p:sp>
      <p:sp>
        <p:nvSpPr>
          <p:cNvPr id="658" name="Google Shape;658;p5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59" name="Google Shape;659;p5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60" name="Google Shape;660;p5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67" name="Google Shape;667;p51"/>
          <p:cNvSpPr txBox="1">
            <a:spLocks noGrp="1"/>
          </p:cNvSpPr>
          <p:nvPr>
            <p:ph type="body" idx="1"/>
          </p:nvPr>
        </p:nvSpPr>
        <p:spPr>
          <a:xfrm>
            <a:off x="2151681" y="224337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$txt;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45B117-A735-4380-9F92-7A509DA6F590}"/>
              </a:ext>
            </a:extLst>
          </p:cNvPr>
          <p:cNvPicPr>
            <a:picLocks noChangeAspect="1"/>
          </p:cNvPicPr>
          <p:nvPr/>
        </p:nvPicPr>
        <p:blipFill rotWithShape="1">
          <a:blip r:embed="rId2"/>
          <a:srcRect l="23404" r="16507" b="4143"/>
          <a:stretch/>
        </p:blipFill>
        <p:spPr>
          <a:xfrm>
            <a:off x="4827494" y="214155"/>
            <a:ext cx="7342095" cy="6573824"/>
          </a:xfrm>
          <a:prstGeom prst="rect">
            <a:avLst/>
          </a:prstGeom>
        </p:spPr>
      </p:pic>
      <p:sp>
        <p:nvSpPr>
          <p:cNvPr id="2" name="Title 1">
            <a:extLst>
              <a:ext uri="{FF2B5EF4-FFF2-40B4-BE49-F238E27FC236}">
                <a16:creationId xmlns:a16="http://schemas.microsoft.com/office/drawing/2014/main" id="{298BEC93-282F-4288-873A-D60CA6A97DAB}"/>
              </a:ext>
            </a:extLst>
          </p:cNvPr>
          <p:cNvSpPr>
            <a:spLocks noGrp="1"/>
          </p:cNvSpPr>
          <p:nvPr>
            <p:ph type="title"/>
          </p:nvPr>
        </p:nvSpPr>
        <p:spPr/>
        <p:txBody>
          <a:bodyPr/>
          <a:lstStyle/>
          <a:p>
            <a:r>
              <a:rPr lang="en-MY" dirty="0"/>
              <a:t>DOWNLOAD       FROM LARAGON.org</a:t>
            </a:r>
          </a:p>
        </p:txBody>
      </p:sp>
      <p:sp>
        <p:nvSpPr>
          <p:cNvPr id="3" name="Content Placeholder 2">
            <a:extLst>
              <a:ext uri="{FF2B5EF4-FFF2-40B4-BE49-F238E27FC236}">
                <a16:creationId xmlns:a16="http://schemas.microsoft.com/office/drawing/2014/main" id="{52AFD4E4-41DD-451A-A2DC-0380DB16448A}"/>
              </a:ext>
            </a:extLst>
          </p:cNvPr>
          <p:cNvSpPr>
            <a:spLocks noGrp="1"/>
          </p:cNvSpPr>
          <p:nvPr>
            <p:ph idx="1"/>
          </p:nvPr>
        </p:nvSpPr>
        <p:spPr/>
        <p:txBody>
          <a:bodyPr/>
          <a:lstStyle/>
          <a:p>
            <a:r>
              <a:rPr lang="en-MY" dirty="0"/>
              <a:t>Laragon.org</a:t>
            </a:r>
          </a:p>
        </p:txBody>
      </p:sp>
      <p:sp>
        <p:nvSpPr>
          <p:cNvPr id="4" name="Date Placeholder 3">
            <a:extLst>
              <a:ext uri="{FF2B5EF4-FFF2-40B4-BE49-F238E27FC236}">
                <a16:creationId xmlns:a16="http://schemas.microsoft.com/office/drawing/2014/main" id="{BD197277-FD56-4DAF-AE5D-3657F85F3DE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74ED88D2-6017-4C4F-8189-5946CAD5C47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67F8FAB-4610-4969-A58A-EE7102D5D140}"/>
              </a:ext>
            </a:extLst>
          </p:cNvPr>
          <p:cNvSpPr>
            <a:spLocks noGrp="1"/>
          </p:cNvSpPr>
          <p:nvPr>
            <p:ph type="sldNum" sz="quarter" idx="12"/>
          </p:nvPr>
        </p:nvSpPr>
        <p:spPr/>
        <p:txBody>
          <a:bodyPr/>
          <a:lstStyle/>
          <a:p>
            <a:fld id="{4FAB73BC-B049-4115-A692-8D63A059BFB8}" type="slidenum">
              <a:rPr lang="en-US" smtClean="0"/>
              <a:t>8</a:t>
            </a:fld>
            <a:endParaRPr lang="en-US" dirty="0"/>
          </a:p>
        </p:txBody>
      </p:sp>
      <p:sp>
        <p:nvSpPr>
          <p:cNvPr id="8" name="Arrow: Striped Right 7">
            <a:extLst>
              <a:ext uri="{FF2B5EF4-FFF2-40B4-BE49-F238E27FC236}">
                <a16:creationId xmlns:a16="http://schemas.microsoft.com/office/drawing/2014/main" id="{B2A69317-DBB9-4D1F-B8EA-B5F3D680A842}"/>
              </a:ext>
            </a:extLst>
          </p:cNvPr>
          <p:cNvSpPr/>
          <p:nvPr/>
        </p:nvSpPr>
        <p:spPr>
          <a:xfrm>
            <a:off x="3496236" y="3657600"/>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303712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 ON VARIABLE</a:t>
            </a:r>
            <a:endParaRPr dirty="0">
              <a:solidFill>
                <a:schemeClr val="tx1"/>
              </a:solidFill>
            </a:endParaRPr>
          </a:p>
        </p:txBody>
      </p:sp>
      <p:sp>
        <p:nvSpPr>
          <p:cNvPr id="676" name="Google Shape;676;p52"/>
          <p:cNvSpPr txBox="1">
            <a:spLocks noGrp="1"/>
          </p:cNvSpPr>
          <p:nvPr>
            <p:ph type="body" idx="1"/>
          </p:nvPr>
        </p:nvSpPr>
        <p:spPr>
          <a:xfrm>
            <a:off x="1981200" y="2438400"/>
            <a:ext cx="8229600" cy="3276600"/>
          </a:xfrm>
          <a:prstGeom prst="rect">
            <a:avLst/>
          </a:prstGeom>
          <a:noFill/>
          <a:ln>
            <a:noFill/>
          </a:ln>
        </p:spPr>
        <p:txBody>
          <a:bodyPr spcFirstLastPara="1" vert="horz" wrap="square" lIns="54850" tIns="91425" rIns="91425" bIns="45700" rtlCol="0" anchor="t" anchorCtr="0">
            <a:noAutofit/>
          </a:bodyPr>
          <a:lstStyle/>
          <a:p>
            <a:pPr marL="0" indent="0">
              <a:spcBef>
                <a:spcPts val="0"/>
              </a:spcBef>
              <a:spcAft>
                <a:spcPts val="0"/>
              </a:spcAft>
              <a:buSzPts val="2880"/>
              <a:buNone/>
            </a:pPr>
            <a:r>
              <a:rPr lang="en-US" sz="3600" dirty="0">
                <a:latin typeface="Twentieth Century"/>
                <a:ea typeface="Twentieth Century"/>
                <a:cs typeface="Twentieth Century"/>
                <a:sym typeface="Twentieth Century"/>
              </a:rPr>
              <a:t>Write the </a:t>
            </a:r>
            <a:r>
              <a:rPr lang="en-US" sz="3600" b="1" dirty="0">
                <a:latin typeface="Courier New"/>
                <a:ea typeface="Courier New"/>
                <a:cs typeface="Courier New"/>
                <a:sym typeface="Courier New"/>
              </a:rPr>
              <a:t>echo( )</a:t>
            </a:r>
            <a:r>
              <a:rPr lang="en-US" sz="3600" dirty="0">
                <a:latin typeface="Twentieth Century"/>
                <a:ea typeface="Twentieth Century"/>
                <a:cs typeface="Twentieth Century"/>
                <a:sym typeface="Twentieth Century"/>
              </a:rPr>
              <a:t>statement to display the following message:</a:t>
            </a:r>
            <a:endParaRPr dirty="0"/>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r>
              <a:rPr lang="en-US" sz="3600" dirty="0">
                <a:latin typeface="Twentieth Century"/>
                <a:ea typeface="Twentieth Century"/>
                <a:cs typeface="Twentieth Century"/>
                <a:sym typeface="Twentieth Century"/>
              </a:rPr>
              <a:t>Assalamualaikum!23</a:t>
            </a:r>
            <a:endParaRPr dirty="0"/>
          </a:p>
        </p:txBody>
      </p:sp>
      <p:sp>
        <p:nvSpPr>
          <p:cNvPr id="677" name="Google Shape;677;p5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78" name="Google Shape;678;p5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9" name="Google Shape;679;p5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1578244" y="1813301"/>
            <a:ext cx="8686800"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81</a:t>
            </a:fld>
            <a:endParaRPr/>
          </a:p>
        </p:txBody>
      </p:sp>
    </p:spTree>
    <p:extLst>
      <p:ext uri="{BB962C8B-B14F-4D97-AF65-F5344CB8AC3E}">
        <p14:creationId xmlns:p14="http://schemas.microsoft.com/office/powerpoint/2010/main" val="16255282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767" name="Google Shape;767;p62"/>
          <p:cNvSpPr txBox="1">
            <a:spLocks noGrp="1"/>
          </p:cNvSpPr>
          <p:nvPr>
            <p:ph type="body" idx="1"/>
          </p:nvPr>
        </p:nvSpPr>
        <p:spPr>
          <a:xfrm>
            <a:off x="1981199" y="1676400"/>
            <a:ext cx="9143999" cy="382549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320"/>
              <a:buChar char="◼"/>
            </a:pPr>
            <a:r>
              <a:rPr lang="en-US" sz="2900" dirty="0">
                <a:latin typeface="Twentieth Century"/>
                <a:ea typeface="Twentieth Century"/>
                <a:cs typeface="Twentieth Century"/>
                <a:sym typeface="Twentieth Century"/>
              </a:rPr>
              <a:t>Decide whether the following variables are </a:t>
            </a:r>
            <a:r>
              <a:rPr lang="en-US" sz="2900" b="1" dirty="0">
                <a:latin typeface="Twentieth Century"/>
                <a:ea typeface="Twentieth Century"/>
                <a:cs typeface="Twentieth Century"/>
                <a:sym typeface="Twentieth Century"/>
              </a:rPr>
              <a:t>valid</a:t>
            </a:r>
            <a:r>
              <a:rPr lang="en-US" sz="2900" dirty="0">
                <a:latin typeface="Twentieth Century"/>
                <a:ea typeface="Twentieth Century"/>
                <a:cs typeface="Twentieth Century"/>
                <a:sym typeface="Twentieth Century"/>
              </a:rPr>
              <a:t> or </a:t>
            </a:r>
            <a:r>
              <a:rPr lang="en-US" sz="2900" b="1" dirty="0">
                <a:latin typeface="Twentieth Century"/>
                <a:ea typeface="Twentieth Century"/>
                <a:cs typeface="Twentieth Century"/>
                <a:sym typeface="Twentieth Century"/>
              </a:rPr>
              <a:t>invalid</a:t>
            </a:r>
            <a:r>
              <a:rPr lang="en-US" sz="2900" dirty="0">
                <a:latin typeface="Twentieth Century"/>
                <a:ea typeface="Twentieth Century"/>
                <a:cs typeface="Twentieth Century"/>
                <a:sym typeface="Twentieth Century"/>
              </a:rPr>
              <a:t>. Give your reason.</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apa</a:t>
            </a:r>
            <a:r>
              <a:rPr lang="en-US" sz="2100" b="1" dirty="0">
                <a:latin typeface="Courier New"/>
                <a:ea typeface="Courier New"/>
                <a:cs typeface="Courier New"/>
                <a:sym typeface="Courier New"/>
              </a:rPr>
              <a:t>				</a:t>
            </a:r>
            <a:r>
              <a:rPr lang="en-US" sz="2100" b="1" dirty="0">
                <a:solidFill>
                  <a:schemeClr val="accent2"/>
                </a:solidFill>
                <a:latin typeface="Courier New"/>
                <a:ea typeface="Courier New"/>
                <a:cs typeface="Courier New"/>
                <a:sym typeface="Courier New"/>
              </a:rPr>
              <a:t>11) </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my_books</a:t>
            </a:r>
            <a:endParaRPr sz="2100" b="1" dirty="0">
              <a:solidFill>
                <a:schemeClr val="accent2"/>
              </a:solidFill>
              <a:latin typeface="Courier New"/>
              <a:ea typeface="Courier New"/>
              <a:cs typeface="Courier New"/>
              <a:sym typeface="Courier New"/>
            </a:endParaRPr>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$123lekuk			</a:t>
            </a:r>
            <a:r>
              <a:rPr lang="en-US" sz="2100" b="1" dirty="0">
                <a:solidFill>
                  <a:schemeClr val="accent2"/>
                </a:solidFill>
                <a:latin typeface="Courier New"/>
                <a:ea typeface="Courier New"/>
                <a:cs typeface="Courier New"/>
                <a:sym typeface="Courier New"/>
              </a:rPr>
              <a:t>12) </a:t>
            </a:r>
            <a:r>
              <a:rPr lang="en-US" sz="2100" b="1" dirty="0">
                <a:latin typeface="Courier New"/>
                <a:ea typeface="Courier New"/>
                <a:cs typeface="Courier New"/>
                <a:sym typeface="Courier New"/>
              </a:rPr>
              <a:t>$_</a:t>
            </a:r>
            <a:r>
              <a:rPr lang="en-US" sz="2100" b="1" dirty="0" err="1">
                <a:latin typeface="Courier New"/>
                <a:ea typeface="Courier New"/>
                <a:cs typeface="Courier New"/>
                <a:sym typeface="Courier New"/>
              </a:rPr>
              <a:t>myFamily</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$what-is-the-number	</a:t>
            </a:r>
            <a:r>
              <a:rPr lang="en-US" sz="2100" b="1" dirty="0">
                <a:solidFill>
                  <a:schemeClr val="accent2"/>
                </a:solidFill>
                <a:latin typeface="Courier New"/>
                <a:ea typeface="Courier New"/>
                <a:cs typeface="Courier New"/>
                <a:sym typeface="Courier New"/>
              </a:rPr>
              <a:t>13) </a:t>
            </a:r>
            <a:r>
              <a:rPr lang="en-US" sz="2100" b="1" dirty="0">
                <a:latin typeface="Courier New"/>
                <a:ea typeface="Courier New"/>
                <a:cs typeface="Courier New"/>
                <a:sym typeface="Courier New"/>
              </a:rPr>
              <a:t>$my address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$_uji1			</a:t>
            </a:r>
            <a:r>
              <a:rPr lang="en-US" sz="2100" b="1" dirty="0">
                <a:solidFill>
                  <a:schemeClr val="accent2"/>
                </a:solidFill>
                <a:latin typeface="Courier New"/>
                <a:ea typeface="Courier New"/>
                <a:cs typeface="Courier New"/>
                <a:sym typeface="Courier New"/>
              </a:rPr>
              <a:t>14) </a:t>
            </a:r>
            <a:r>
              <a:rPr lang="en-US" sz="2100" b="1" dirty="0">
                <a:latin typeface="Courier New"/>
                <a:ea typeface="Courier New"/>
                <a:cs typeface="Courier New"/>
                <a:sym typeface="Courier New"/>
              </a:rPr>
              <a:t>$my2numbers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$my name</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$For</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IF</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$float</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variable_to_hold_names_or_matrix_for_students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hasil</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nombor</a:t>
            </a:r>
            <a:endParaRPr dirty="0"/>
          </a:p>
        </p:txBody>
      </p:sp>
      <p:sp>
        <p:nvSpPr>
          <p:cNvPr id="768" name="Google Shape;768;p6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9" name="Google Shape;769;p6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70" name="Google Shape;770;p6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82</a:t>
            </a:fld>
            <a:endParaRPr/>
          </a:p>
        </p:txBody>
      </p:sp>
    </p:spTree>
    <p:extLst>
      <p:ext uri="{BB962C8B-B14F-4D97-AF65-F5344CB8AC3E}">
        <p14:creationId xmlns:p14="http://schemas.microsoft.com/office/powerpoint/2010/main" val="24894403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6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76" name="Google Shape;776;p6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a:t>
            </a:r>
            <a:endParaRPr dirty="0">
              <a:solidFill>
                <a:schemeClr val="tx1"/>
              </a:solidFill>
            </a:endParaRPr>
          </a:p>
        </p:txBody>
      </p:sp>
      <p:sp>
        <p:nvSpPr>
          <p:cNvPr id="777" name="Google Shape;777;p63"/>
          <p:cNvSpPr txBox="1">
            <a:spLocks noGrp="1"/>
          </p:cNvSpPr>
          <p:nvPr>
            <p:ph type="body" idx="1"/>
          </p:nvPr>
        </p:nvSpPr>
        <p:spPr>
          <a:xfrm>
            <a:off x="1981200" y="2262752"/>
            <a:ext cx="8305800" cy="4290447"/>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Lateral is the </a:t>
            </a:r>
            <a:r>
              <a:rPr lang="en-US" sz="3600" b="1" dirty="0">
                <a:solidFill>
                  <a:srgbClr val="FFFF00"/>
                </a:solidFill>
                <a:latin typeface="Twentieth Century"/>
                <a:ea typeface="Twentieth Century"/>
                <a:cs typeface="Twentieth Century"/>
                <a:sym typeface="Twentieth Century"/>
              </a:rPr>
              <a:t>exact/actual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value could be </a:t>
            </a:r>
            <a:r>
              <a:rPr lang="en-US" sz="3600" b="1" dirty="0">
                <a:solidFill>
                  <a:srgbClr val="FFFF00"/>
                </a:solidFill>
                <a:latin typeface="Twentieth Century"/>
                <a:ea typeface="Twentieth Century"/>
                <a:cs typeface="Twentieth Century"/>
                <a:sym typeface="Twentieth Century"/>
              </a:rPr>
              <a:t>number</a:t>
            </a:r>
            <a:r>
              <a:rPr lang="en-US" sz="3600" dirty="0">
                <a:latin typeface="Twentieth Century"/>
                <a:ea typeface="Twentieth Century"/>
                <a:cs typeface="Twentieth Century"/>
                <a:sym typeface="Twentieth Century"/>
              </a:rPr>
              <a:t> (integer or real), </a:t>
            </a:r>
            <a:r>
              <a:rPr lang="en-US" sz="3600" b="1" dirty="0">
                <a:solidFill>
                  <a:srgbClr val="FFFF00"/>
                </a:solidFill>
                <a:latin typeface="Twentieth Century"/>
                <a:ea typeface="Twentieth Century"/>
                <a:cs typeface="Twentieth Century"/>
                <a:sym typeface="Twentieth Century"/>
              </a:rPr>
              <a:t>character</a:t>
            </a:r>
            <a:r>
              <a:rPr lang="en-US" sz="3600" dirty="0">
                <a:latin typeface="Twentieth Century"/>
                <a:ea typeface="Twentieth Century"/>
                <a:cs typeface="Twentieth Century"/>
                <a:sym typeface="Twentieth Century"/>
              </a:rPr>
              <a:t>, </a:t>
            </a:r>
            <a:r>
              <a:rPr lang="en-US" sz="3600" b="1" dirty="0">
                <a:solidFill>
                  <a:srgbClr val="FFFF00"/>
                </a:solidFill>
                <a:latin typeface="Twentieth Century"/>
                <a:ea typeface="Twentieth Century"/>
                <a:cs typeface="Twentieth Century"/>
                <a:sym typeface="Twentieth Century"/>
              </a:rPr>
              <a:t>string</a:t>
            </a:r>
            <a:r>
              <a:rPr lang="en-US" sz="3600" dirty="0">
                <a:latin typeface="Twentieth Century"/>
                <a:ea typeface="Twentieth Century"/>
                <a:cs typeface="Twentieth Century"/>
                <a:sym typeface="Twentieth Century"/>
              </a:rPr>
              <a:t>, or </a:t>
            </a:r>
            <a:r>
              <a:rPr lang="en-US" sz="3600" b="1" dirty="0">
                <a:solidFill>
                  <a:srgbClr val="FFFF00"/>
                </a:solidFill>
                <a:latin typeface="Twentieth Century"/>
                <a:ea typeface="Twentieth Century"/>
                <a:cs typeface="Twentieth Century"/>
                <a:sym typeface="Twentieth Century"/>
              </a:rPr>
              <a:t>Boolean</a:t>
            </a:r>
            <a:r>
              <a:rPr lang="en-US" sz="3600" dirty="0">
                <a:latin typeface="Twentieth Century"/>
                <a:ea typeface="Twentieth Century"/>
                <a:cs typeface="Twentieth Century"/>
                <a:sym typeface="Twentieth Century"/>
              </a:rPr>
              <a:t>.</a:t>
            </a:r>
            <a:endParaRPr dirty="0"/>
          </a:p>
        </p:txBody>
      </p:sp>
      <p:sp>
        <p:nvSpPr>
          <p:cNvPr id="778" name="Google Shape;778;p6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79" name="Google Shape;779;p6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80" name="Google Shape;780;p6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6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86" name="Google Shape;786;p6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87" name="Google Shape;787;p64"/>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Integer:</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Integer is round number.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For example, 10 is an integer. </a:t>
            </a:r>
            <a:endParaRPr dirty="0"/>
          </a:p>
          <a:p>
            <a:pPr marL="730250" lvl="1" indent="-273050">
              <a:spcBef>
                <a:spcPts val="720"/>
              </a:spcBef>
              <a:spcAft>
                <a:spcPts val="0"/>
              </a:spcAft>
              <a:buSzPts val="3240"/>
              <a:buNone/>
            </a:pP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720"/>
              </a:spcBef>
              <a:spcAft>
                <a:spcPts val="0"/>
              </a:spcAft>
              <a:buSzPts val="3240"/>
              <a:buNone/>
            </a:pPr>
            <a:r>
              <a:rPr lang="en-US" sz="3600"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$num = 10;</a:t>
            </a:r>
            <a:endParaRPr dirty="0"/>
          </a:p>
          <a:p>
            <a:pPr marL="730250" lvl="1" indent="-273050">
              <a:spcBef>
                <a:spcPts val="640"/>
              </a:spcBef>
              <a:spcAft>
                <a:spcPts val="0"/>
              </a:spcAft>
              <a:buSzPts val="2880"/>
              <a:buNone/>
            </a:pPr>
            <a:endParaRPr sz="3200" b="1" dirty="0">
              <a:latin typeface="Courier New"/>
              <a:ea typeface="Courier New"/>
              <a:cs typeface="Courier New"/>
              <a:sym typeface="Courier New"/>
            </a:endParaRPr>
          </a:p>
          <a:p>
            <a:pPr marL="730250" lvl="1" indent="-273050">
              <a:spcBef>
                <a:spcPts val="640"/>
              </a:spcBef>
              <a:spcAft>
                <a:spcPts val="0"/>
              </a:spcAft>
              <a:buSzPts val="2880"/>
              <a:buNone/>
            </a:pPr>
            <a:r>
              <a:rPr lang="en-US" sz="3200" b="1" dirty="0">
                <a:latin typeface="Courier New"/>
                <a:ea typeface="Courier New"/>
                <a:cs typeface="Courier New"/>
                <a:sym typeface="Courier New"/>
              </a:rPr>
              <a:t>	$num = -10;</a:t>
            </a:r>
            <a:endParaRPr sz="3200" dirty="0">
              <a:latin typeface="Twentieth Century"/>
              <a:ea typeface="Twentieth Century"/>
              <a:cs typeface="Twentieth Century"/>
              <a:sym typeface="Twentieth Century"/>
            </a:endParaRPr>
          </a:p>
        </p:txBody>
      </p:sp>
      <p:sp>
        <p:nvSpPr>
          <p:cNvPr id="788" name="Google Shape;788;p64"/>
          <p:cNvSpPr txBox="1"/>
          <p:nvPr/>
        </p:nvSpPr>
        <p:spPr>
          <a:xfrm>
            <a:off x="6400800" y="4335462"/>
            <a:ext cx="3733800" cy="762000"/>
          </a:xfrm>
          <a:prstGeom prst="rect">
            <a:avLst/>
          </a:prstGeom>
          <a:noFill/>
          <a:ln>
            <a:noFill/>
          </a:ln>
        </p:spPr>
        <p:txBody>
          <a:bodyPr spcFirstLastPara="1" wrap="square" lIns="64000" tIns="32000" rIns="64000" bIns="32000" anchor="t" anchorCtr="0">
            <a:noAutofit/>
          </a:bodyPr>
          <a:lstStyle/>
          <a:p>
            <a:r>
              <a:rPr lang="en-US" sz="2400" dirty="0">
                <a:solidFill>
                  <a:srgbClr val="000000"/>
                </a:solidFill>
                <a:latin typeface="Twentieth Century"/>
                <a:ea typeface="Twentieth Century"/>
                <a:cs typeface="Twentieth Century"/>
                <a:sym typeface="Twentieth Century"/>
              </a:rPr>
              <a:t>Use negative sign for negative numbers.</a:t>
            </a:r>
            <a:endParaRPr sz="3600" dirty="0">
              <a:solidFill>
                <a:schemeClr val="dk1"/>
              </a:solidFill>
              <a:latin typeface="Twentieth Century"/>
              <a:ea typeface="Twentieth Century"/>
              <a:cs typeface="Twentieth Century"/>
              <a:sym typeface="Twentieth Century"/>
            </a:endParaRPr>
          </a:p>
        </p:txBody>
      </p:sp>
      <p:cxnSp>
        <p:nvCxnSpPr>
          <p:cNvPr id="789" name="Google Shape;789;p64"/>
          <p:cNvCxnSpPr/>
          <p:nvPr/>
        </p:nvCxnSpPr>
        <p:spPr>
          <a:xfrm flipH="1">
            <a:off x="4572000" y="4533900"/>
            <a:ext cx="1828800" cy="114300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790" name="Google Shape;790;p6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91" name="Google Shape;791;p6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92" name="Google Shape;792;p6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6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98" name="Google Shape;798;p6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99" name="Google Shape;799;p65"/>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a:latin typeface="Twentieth Century"/>
                <a:ea typeface="Twentieth Century"/>
                <a:cs typeface="Twentieth Century"/>
                <a:sym typeface="Twentieth Century"/>
              </a:rPr>
              <a:t>Float:</a:t>
            </a:r>
            <a:endParaRPr/>
          </a:p>
          <a:p>
            <a:pPr marL="438150" indent="-136208">
              <a:spcBef>
                <a:spcPts val="0"/>
              </a:spcBef>
              <a:spcAft>
                <a:spcPts val="0"/>
              </a:spcAft>
              <a:buSzPts val="2880"/>
              <a:buNone/>
            </a:pPr>
            <a:endParaRPr sz="360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a:latin typeface="Twentieth Century"/>
                <a:ea typeface="Twentieth Century"/>
                <a:cs typeface="Twentieth Century"/>
                <a:sym typeface="Twentieth Century"/>
              </a:rPr>
              <a:t>E.g.: </a:t>
            </a:r>
            <a:endParaRPr/>
          </a:p>
          <a:p>
            <a:pPr marL="730250" lvl="1" indent="-273050">
              <a:spcBef>
                <a:spcPts val="640"/>
              </a:spcBef>
              <a:spcAft>
                <a:spcPts val="0"/>
              </a:spcAft>
              <a:buSzPts val="2520"/>
              <a:buNone/>
            </a:pPr>
            <a:r>
              <a:rPr lang="en-US">
                <a:latin typeface="Twentieth Century"/>
                <a:ea typeface="Twentieth Century"/>
                <a:cs typeface="Twentieth Century"/>
                <a:sym typeface="Twentieth Century"/>
              </a:rPr>
              <a:t>	</a:t>
            </a:r>
            <a:r>
              <a:rPr lang="en-US" sz="3200" b="1">
                <a:latin typeface="Courier New"/>
                <a:ea typeface="Courier New"/>
                <a:cs typeface="Courier New"/>
                <a:sym typeface="Courier New"/>
              </a:rPr>
              <a:t>$temp = 21.1225;</a:t>
            </a:r>
            <a:endParaRPr/>
          </a:p>
          <a:p>
            <a:pPr marL="730250" lvl="1" indent="-273050">
              <a:spcBef>
                <a:spcPts val="640"/>
              </a:spcBef>
              <a:spcAft>
                <a:spcPts val="0"/>
              </a:spcAft>
              <a:buSzPts val="2880"/>
              <a:buNone/>
            </a:pPr>
            <a:r>
              <a:rPr lang="en-US" sz="3200" b="1">
                <a:latin typeface="Courier New"/>
                <a:ea typeface="Courier New"/>
                <a:cs typeface="Courier New"/>
                <a:sym typeface="Courier New"/>
              </a:rPr>
              <a:t>	$product = 0.0;</a:t>
            </a:r>
            <a:endParaRPr sz="3200">
              <a:latin typeface="Twentieth Century"/>
              <a:ea typeface="Twentieth Century"/>
              <a:cs typeface="Twentieth Century"/>
              <a:sym typeface="Twentieth Century"/>
            </a:endParaRPr>
          </a:p>
        </p:txBody>
      </p:sp>
      <p:sp>
        <p:nvSpPr>
          <p:cNvPr id="800" name="Google Shape;800;p6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01" name="Google Shape;801;p6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02" name="Google Shape;802;p6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807" name="Google Shape;807;p6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08" name="Google Shape;808;p6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09" name="Google Shape;809;p66"/>
          <p:cNvSpPr txBox="1">
            <a:spLocks noGrp="1"/>
          </p:cNvSpPr>
          <p:nvPr>
            <p:ph type="body" idx="1"/>
          </p:nvPr>
        </p:nvSpPr>
        <p:spPr>
          <a:xfrm>
            <a:off x="1981200" y="1600200"/>
            <a:ext cx="81534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To assign a character value into a char variable, the value must be put inside a </a:t>
            </a:r>
            <a:r>
              <a:rPr lang="en-US" sz="3600" b="1" dirty="0">
                <a:solidFill>
                  <a:srgbClr val="FFFF00"/>
                </a:solidFill>
                <a:latin typeface="Twentieth Century"/>
                <a:ea typeface="Twentieth Century"/>
                <a:cs typeface="Twentieth Century"/>
                <a:sym typeface="Twentieth Century"/>
              </a:rPr>
              <a:t>open and close single or 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$nama = 'Encik';</a:t>
            </a:r>
            <a:endParaRPr dirty="0"/>
          </a:p>
          <a:p>
            <a:pPr marL="730250" lvl="1" indent="-273050">
              <a:spcBef>
                <a:spcPts val="640"/>
              </a:spcBef>
              <a:buSzPts val="2880"/>
              <a:buNone/>
            </a:pPr>
            <a:r>
              <a:rPr lang="en-US" sz="3200" b="1" dirty="0">
                <a:latin typeface="Courier New"/>
                <a:ea typeface="Courier New"/>
                <a:cs typeface="Courier New"/>
                <a:sym typeface="Courier New"/>
              </a:rPr>
              <a:t>	$name = "Kerul";</a:t>
            </a:r>
            <a:endParaRPr sz="3200" dirty="0">
              <a:latin typeface="Twentieth Century"/>
              <a:ea typeface="Twentieth Century"/>
              <a:cs typeface="Twentieth Century"/>
              <a:sym typeface="Twentieth Century"/>
            </a:endParaRPr>
          </a:p>
        </p:txBody>
      </p:sp>
      <p:sp>
        <p:nvSpPr>
          <p:cNvPr id="810" name="Google Shape;810;p6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11" name="Google Shape;811;p6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12" name="Google Shape;812;p6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817" name="Google Shape;817;p6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18" name="Google Shape;818;p6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19" name="Google Shape;819;p67"/>
          <p:cNvSpPr txBox="1">
            <a:spLocks noGrp="1"/>
          </p:cNvSpPr>
          <p:nvPr>
            <p:ph type="body" idx="1"/>
          </p:nvPr>
        </p:nvSpPr>
        <p:spPr>
          <a:xfrm>
            <a:off x="1981200" y="1875294"/>
            <a:ext cx="81534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Boolean:</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There are only two values for Boolean variable: </a:t>
            </a:r>
            <a:r>
              <a:rPr lang="en-US" sz="3600" b="1" dirty="0">
                <a:solidFill>
                  <a:srgbClr val="FFFF00"/>
                </a:solidFill>
                <a:latin typeface="Twentieth Century"/>
                <a:ea typeface="Twentieth Century"/>
                <a:cs typeface="Twentieth Century"/>
                <a:sym typeface="Twentieth Century"/>
              </a:rPr>
              <a:t>true</a:t>
            </a:r>
            <a:r>
              <a:rPr lang="en-US" sz="3600" dirty="0">
                <a:latin typeface="Twentieth Century"/>
                <a:ea typeface="Twentieth Century"/>
                <a:cs typeface="Twentieth Century"/>
                <a:sym typeface="Twentieth Century"/>
              </a:rPr>
              <a:t> and </a:t>
            </a:r>
            <a:r>
              <a:rPr lang="en-US" sz="3600" b="1" dirty="0">
                <a:solidFill>
                  <a:srgbClr val="FFFF00"/>
                </a:solidFill>
                <a:latin typeface="Twentieth Century"/>
                <a:ea typeface="Twentieth Century"/>
                <a:cs typeface="Twentieth Century"/>
                <a:sym typeface="Twentieth Century"/>
              </a:rPr>
              <a:t>false</a:t>
            </a:r>
            <a:r>
              <a:rPr lang="en-US" sz="3600" b="1" dirty="0">
                <a:latin typeface="Twentieth Century"/>
                <a:ea typeface="Twentieth Century"/>
                <a:cs typeface="Twentieth Century"/>
                <a:sym typeface="Twentieth Century"/>
              </a:rPr>
              <a:t>.</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spcAft>
                <a:spcPts val="0"/>
              </a:spcAft>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$eatalready = true;</a:t>
            </a:r>
            <a:endParaRPr dirty="0"/>
          </a:p>
          <a:p>
            <a:pPr marL="730250" lvl="1" indent="-273050">
              <a:spcBef>
                <a:spcPts val="640"/>
              </a:spcBef>
              <a:spcAft>
                <a:spcPts val="0"/>
              </a:spcAft>
              <a:buSzPts val="2880"/>
              <a:buNone/>
            </a:pPr>
            <a:r>
              <a:rPr lang="en-US" sz="3200" b="1" dirty="0">
                <a:latin typeface="Courier New"/>
                <a:ea typeface="Courier New"/>
                <a:cs typeface="Courier New"/>
                <a:sym typeface="Courier New"/>
              </a:rPr>
              <a:t>	$isInteger = false;</a:t>
            </a:r>
            <a:endParaRPr sz="3200" dirty="0">
              <a:latin typeface="Twentieth Century"/>
              <a:ea typeface="Twentieth Century"/>
              <a:cs typeface="Twentieth Century"/>
              <a:sym typeface="Twentieth Century"/>
            </a:endParaRPr>
          </a:p>
        </p:txBody>
      </p:sp>
      <p:sp>
        <p:nvSpPr>
          <p:cNvPr id="820" name="Google Shape;820;p6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21" name="Google Shape;821;p6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22" name="Google Shape;822;p6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6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28" name="Google Shape;828;p6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29" name="Google Shape;829;p68"/>
          <p:cNvSpPr txBox="1">
            <a:spLocks noGrp="1"/>
          </p:cNvSpPr>
          <p:nvPr>
            <p:ph type="body" idx="1"/>
          </p:nvPr>
        </p:nvSpPr>
        <p:spPr>
          <a:xfrm>
            <a:off x="1981200" y="1883044"/>
            <a:ext cx="8153400" cy="4670156"/>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String:</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A group of 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Marked with </a:t>
            </a:r>
            <a:r>
              <a:rPr lang="en-US" sz="3600" b="1" dirty="0">
                <a:solidFill>
                  <a:srgbClr val="FFFF00"/>
                </a:solidFill>
                <a:latin typeface="Twentieth Century"/>
                <a:ea typeface="Twentieth Century"/>
                <a:cs typeface="Twentieth Century"/>
                <a:sym typeface="Twentieth Century"/>
              </a:rPr>
              <a:t>single</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r>
              <a:rPr lang="en-US" sz="3600" b="1" dirty="0">
                <a:solidFill>
                  <a:srgbClr val="FFFF00"/>
                </a:solidFill>
                <a:latin typeface="Twentieth Century"/>
                <a:ea typeface="Twentieth Century"/>
                <a:cs typeface="Twentieth Century"/>
                <a:sym typeface="Twentieth Century"/>
              </a:rPr>
              <a:t>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$stmt = "How are you";</a:t>
            </a:r>
            <a:endParaRPr dirty="0"/>
          </a:p>
        </p:txBody>
      </p:sp>
      <p:sp>
        <p:nvSpPr>
          <p:cNvPr id="830" name="Google Shape;830;p6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31" name="Google Shape;831;p6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32" name="Google Shape;832;p6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Google Shape;837;p6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38" name="Google Shape;838;p6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Operator</a:t>
            </a:r>
            <a:endParaRPr dirty="0">
              <a:solidFill>
                <a:schemeClr val="tx1"/>
              </a:solidFill>
            </a:endParaRPr>
          </a:p>
        </p:txBody>
      </p:sp>
      <p:sp>
        <p:nvSpPr>
          <p:cNvPr id="839" name="Google Shape;839;p69"/>
          <p:cNvSpPr txBox="1">
            <a:spLocks noGrp="1"/>
          </p:cNvSpPr>
          <p:nvPr>
            <p:ph type="body" idx="1"/>
          </p:nvPr>
        </p:nvSpPr>
        <p:spPr>
          <a:xfrm>
            <a:off x="1943100" y="19050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is only one string operator in PHP.</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concatenation operator ( . )  is used to put two string values together.</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To concatenate two string variables together, use the concatenation operator:</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840" name="Google Shape;840;p6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41" name="Google Shape;841;p6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42" name="Google Shape;842;p6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46B4-1F4B-43F2-801B-ECC6C35B36D9}"/>
              </a:ext>
            </a:extLst>
          </p:cNvPr>
          <p:cNvSpPr>
            <a:spLocks noGrp="1"/>
          </p:cNvSpPr>
          <p:nvPr>
            <p:ph type="title"/>
          </p:nvPr>
        </p:nvSpPr>
        <p:spPr/>
        <p:txBody>
          <a:bodyPr/>
          <a:lstStyle/>
          <a:p>
            <a:r>
              <a:rPr lang="en-MY" dirty="0"/>
              <a:t>LARAGON INTERFACE</a:t>
            </a:r>
          </a:p>
        </p:txBody>
      </p:sp>
      <p:sp>
        <p:nvSpPr>
          <p:cNvPr id="3" name="Content Placeholder 2">
            <a:extLst>
              <a:ext uri="{FF2B5EF4-FFF2-40B4-BE49-F238E27FC236}">
                <a16:creationId xmlns:a16="http://schemas.microsoft.com/office/drawing/2014/main" id="{B539172A-B714-4E57-B5A0-0C2EBDB6247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EEDF125-BFD5-4BA2-B7CD-290F59132DD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8C5D4B6-71DB-4E0A-86DF-E1C27B29E1F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E87759D-811E-46AA-8DCD-506D5ED75340}"/>
              </a:ext>
            </a:extLst>
          </p:cNvPr>
          <p:cNvSpPr>
            <a:spLocks noGrp="1"/>
          </p:cNvSpPr>
          <p:nvPr>
            <p:ph type="sldNum" sz="quarter" idx="12"/>
          </p:nvPr>
        </p:nvSpPr>
        <p:spPr/>
        <p:txBody>
          <a:bodyPr/>
          <a:lstStyle/>
          <a:p>
            <a:fld id="{4FAB73BC-B049-4115-A692-8D63A059BFB8}" type="slidenum">
              <a:rPr lang="en-US" smtClean="0"/>
              <a:t>9</a:t>
            </a:fld>
            <a:endParaRPr lang="en-US" dirty="0"/>
          </a:p>
        </p:txBody>
      </p:sp>
      <p:pic>
        <p:nvPicPr>
          <p:cNvPr id="7" name="Picture 6">
            <a:extLst>
              <a:ext uri="{FF2B5EF4-FFF2-40B4-BE49-F238E27FC236}">
                <a16:creationId xmlns:a16="http://schemas.microsoft.com/office/drawing/2014/main" id="{F13CFE05-140A-4BF6-9AA5-37880BD4CEE8}"/>
              </a:ext>
            </a:extLst>
          </p:cNvPr>
          <p:cNvPicPr>
            <a:picLocks noChangeAspect="1"/>
          </p:cNvPicPr>
          <p:nvPr/>
        </p:nvPicPr>
        <p:blipFill rotWithShape="1">
          <a:blip r:embed="rId2"/>
          <a:srcRect l="27353" t="16470" r="28897" b="30980"/>
          <a:stretch/>
        </p:blipFill>
        <p:spPr>
          <a:xfrm>
            <a:off x="1631577" y="1264152"/>
            <a:ext cx="8175812" cy="5523827"/>
          </a:xfrm>
          <a:prstGeom prst="rect">
            <a:avLst/>
          </a:prstGeom>
        </p:spPr>
      </p:pic>
      <p:sp>
        <p:nvSpPr>
          <p:cNvPr id="8" name="TextBox 7">
            <a:extLst>
              <a:ext uri="{FF2B5EF4-FFF2-40B4-BE49-F238E27FC236}">
                <a16:creationId xmlns:a16="http://schemas.microsoft.com/office/drawing/2014/main" id="{1CD2D7B5-9AA0-44B6-BF6C-B1ADCBA49D69}"/>
              </a:ext>
            </a:extLst>
          </p:cNvPr>
          <p:cNvSpPr txBox="1"/>
          <p:nvPr/>
        </p:nvSpPr>
        <p:spPr>
          <a:xfrm>
            <a:off x="2211674" y="3039303"/>
            <a:ext cx="9290044" cy="2554545"/>
          </a:xfrm>
          <a:prstGeom prst="rect">
            <a:avLst/>
          </a:prstGeom>
          <a:noFill/>
        </p:spPr>
        <p:txBody>
          <a:bodyPr wrap="square" rtlCol="0">
            <a:spAutoFit/>
          </a:bodyPr>
          <a:lstStyle/>
          <a:p>
            <a:r>
              <a:rPr lang="en-MY" sz="3200" dirty="0">
                <a:solidFill>
                  <a:srgbClr val="FF0000"/>
                </a:solidFill>
              </a:rPr>
              <a:t>Start/stop servers</a:t>
            </a:r>
          </a:p>
          <a:p>
            <a:r>
              <a:rPr lang="en-MY" sz="3200" dirty="0">
                <a:solidFill>
                  <a:srgbClr val="FF0000"/>
                </a:solidFill>
              </a:rPr>
              <a:t>    			localhost</a:t>
            </a:r>
          </a:p>
          <a:p>
            <a:r>
              <a:rPr lang="en-MY" sz="3200" dirty="0">
                <a:solidFill>
                  <a:srgbClr val="FF0000"/>
                </a:solidFill>
              </a:rPr>
              <a:t>				     db client (</a:t>
            </a:r>
            <a:r>
              <a:rPr lang="en-MY" sz="3200" dirty="0" err="1">
                <a:solidFill>
                  <a:srgbClr val="FF0000"/>
                </a:solidFill>
              </a:rPr>
              <a:t>HeidiSQL</a:t>
            </a:r>
            <a:r>
              <a:rPr lang="en-MY" sz="3200" dirty="0">
                <a:solidFill>
                  <a:srgbClr val="FF0000"/>
                </a:solidFill>
              </a:rPr>
              <a:t>)</a:t>
            </a:r>
          </a:p>
          <a:p>
            <a:r>
              <a:rPr lang="en-MY" sz="3200" dirty="0">
                <a:solidFill>
                  <a:srgbClr val="FF0000"/>
                </a:solidFill>
              </a:rPr>
              <a:t> 					                     cli/npm/composer</a:t>
            </a:r>
          </a:p>
          <a:p>
            <a:r>
              <a:rPr lang="en-MY" sz="3200" dirty="0">
                <a:solidFill>
                  <a:srgbClr val="FF0000"/>
                </a:solidFill>
              </a:rPr>
              <a:t>							                       go to </a:t>
            </a:r>
            <a:r>
              <a:rPr lang="en-MY" sz="3200" dirty="0" err="1">
                <a:solidFill>
                  <a:srgbClr val="FF0000"/>
                </a:solidFill>
              </a:rPr>
              <a:t>webroot</a:t>
            </a:r>
            <a:r>
              <a:rPr lang="en-MY" sz="3200" dirty="0">
                <a:solidFill>
                  <a:srgbClr val="FF0000"/>
                </a:solidFill>
              </a:rPr>
              <a:t> folder</a:t>
            </a:r>
          </a:p>
        </p:txBody>
      </p:sp>
      <p:sp>
        <p:nvSpPr>
          <p:cNvPr id="9" name="Arrow: Striped Right 8">
            <a:extLst>
              <a:ext uri="{FF2B5EF4-FFF2-40B4-BE49-F238E27FC236}">
                <a16:creationId xmlns:a16="http://schemas.microsoft.com/office/drawing/2014/main" id="{1C513245-0340-49A7-8ABA-058356ABD756}"/>
              </a:ext>
            </a:extLst>
          </p:cNvPr>
          <p:cNvSpPr/>
          <p:nvPr/>
        </p:nvSpPr>
        <p:spPr>
          <a:xfrm rot="5400000">
            <a:off x="1322202" y="4625182"/>
            <a:ext cx="239357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Striped Right 9">
            <a:extLst>
              <a:ext uri="{FF2B5EF4-FFF2-40B4-BE49-F238E27FC236}">
                <a16:creationId xmlns:a16="http://schemas.microsoft.com/office/drawing/2014/main" id="{1A3F1853-59C1-45AB-888B-625EE4238A61}"/>
              </a:ext>
            </a:extLst>
          </p:cNvPr>
          <p:cNvSpPr/>
          <p:nvPr/>
        </p:nvSpPr>
        <p:spPr>
          <a:xfrm rot="5400000">
            <a:off x="3038133" y="4858593"/>
            <a:ext cx="1962610"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DFE3FA4F-E5F3-4CFA-9FFD-A680EA720948}"/>
              </a:ext>
            </a:extLst>
          </p:cNvPr>
          <p:cNvSpPr/>
          <p:nvPr/>
        </p:nvSpPr>
        <p:spPr>
          <a:xfrm rot="5400000">
            <a:off x="4583459" y="5087194"/>
            <a:ext cx="150540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rrow: Striped Right 11">
            <a:extLst>
              <a:ext uri="{FF2B5EF4-FFF2-40B4-BE49-F238E27FC236}">
                <a16:creationId xmlns:a16="http://schemas.microsoft.com/office/drawing/2014/main" id="{89832E9F-3E8C-43A7-ACEE-73BA811C1EB2}"/>
              </a:ext>
            </a:extLst>
          </p:cNvPr>
          <p:cNvSpPr/>
          <p:nvPr/>
        </p:nvSpPr>
        <p:spPr>
          <a:xfrm rot="5400000">
            <a:off x="6410043" y="5351652"/>
            <a:ext cx="976491"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Arrow: Striped Right 12">
            <a:extLst>
              <a:ext uri="{FF2B5EF4-FFF2-40B4-BE49-F238E27FC236}">
                <a16:creationId xmlns:a16="http://schemas.microsoft.com/office/drawing/2014/main" id="{BDE9E5D8-DB01-4A71-B791-D203CCC2DEBD}"/>
              </a:ext>
            </a:extLst>
          </p:cNvPr>
          <p:cNvSpPr/>
          <p:nvPr/>
        </p:nvSpPr>
        <p:spPr>
          <a:xfrm rot="5400000">
            <a:off x="8485293" y="5562406"/>
            <a:ext cx="59116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457435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7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48" name="Google Shape;848;p70"/>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solidFill>
                <a:schemeClr val="tx1"/>
              </a:solidFill>
            </a:endParaRPr>
          </a:p>
        </p:txBody>
      </p:sp>
      <p:sp>
        <p:nvSpPr>
          <p:cNvPr id="849" name="Google Shape;849;p70"/>
          <p:cNvSpPr txBox="1">
            <a:spLocks noGrp="1"/>
          </p:cNvSpPr>
          <p:nvPr>
            <p:ph type="body" idx="1"/>
          </p:nvPr>
        </p:nvSpPr>
        <p:spPr>
          <a:xfrm>
            <a:off x="1981200" y="1968284"/>
            <a:ext cx="8305800" cy="4584915"/>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spcBef>
                <a:spcPts val="0"/>
              </a:spcBef>
              <a:spcAft>
                <a:spcPts val="0"/>
              </a:spcAft>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 " " .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50" name="Google Shape;850;p7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51" name="Google Shape;851;p7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52" name="Google Shape;852;p7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The simpler way in doing concatenation:</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7" name="Google Shape;867;p7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68" name="Google Shape;868;p7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69" name="Google Shape;869;p72"/>
          <p:cNvSpPr txBox="1">
            <a:spLocks noGrp="1"/>
          </p:cNvSpPr>
          <p:nvPr>
            <p:ph type="body" idx="1"/>
          </p:nvPr>
        </p:nvSpPr>
        <p:spPr>
          <a:xfrm>
            <a:off x="1981200" y="1952786"/>
            <a:ext cx="8305800" cy="4600414"/>
          </a:xfrm>
          <a:prstGeom prst="rect">
            <a:avLst/>
          </a:prstGeom>
          <a:noFill/>
          <a:ln>
            <a:noFill/>
          </a:ln>
        </p:spPr>
        <p:txBody>
          <a:bodyPr spcFirstLastPara="1" vert="horz" wrap="square" lIns="54850" tIns="91425" rIns="91425" bIns="45700" rtlCol="0" anchor="t" anchorCtr="0">
            <a:noAutofit/>
          </a:bodyPr>
          <a:lstStyle/>
          <a:p>
            <a:pPr marL="341313" indent="-222250">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if you want to print the output in a separate line:</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&lt;br&gt;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70" name="Google Shape;870;p7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71" name="Google Shape;871;p7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72" name="Google Shape;872;p7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Array:</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a:t>
            </a:r>
            <a:r>
              <a:rPr lang="en-MY" sz="2800" b="1" dirty="0">
                <a:latin typeface="Courier New"/>
                <a:ea typeface="Courier New"/>
                <a:cs typeface="Courier New"/>
                <a:sym typeface="Courier New"/>
              </a:rPr>
              <a:t>num[0]=3;</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"Number ".$num[0];</a:t>
            </a:r>
          </a:p>
          <a:p>
            <a:pPr marL="107950" indent="11112">
              <a:buSzPts val="2240"/>
              <a:buNone/>
            </a:pPr>
            <a:r>
              <a:rPr lang="en-US" sz="2800" b="1" dirty="0">
                <a:latin typeface="Courier New"/>
                <a:ea typeface="Courier New"/>
                <a:cs typeface="Courier New"/>
                <a:sym typeface="Courier New"/>
              </a:rPr>
              <a:t>echo "Number $num[0] ";//not possible</a:t>
            </a:r>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93</a:t>
            </a:fld>
            <a:endParaRPr/>
          </a:p>
        </p:txBody>
      </p:sp>
    </p:spTree>
    <p:extLst>
      <p:ext uri="{BB962C8B-B14F-4D97-AF65-F5344CB8AC3E}">
        <p14:creationId xmlns:p14="http://schemas.microsoft.com/office/powerpoint/2010/main" val="14491739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9084" r="8572" b="12088"/>
          <a:stretch/>
        </p:blipFill>
        <p:spPr>
          <a:xfrm>
            <a:off x="-2" y="0"/>
            <a:ext cx="12192002" cy="6858000"/>
          </a:xfrm>
          <a:prstGeom prst="rect">
            <a:avLst/>
          </a:prstGeom>
        </p:spPr>
      </p:pic>
      <p:sp>
        <p:nvSpPr>
          <p:cNvPr id="2" name="Title 1"/>
          <p:cNvSpPr>
            <a:spLocks noGrp="1"/>
          </p:cNvSpPr>
          <p:nvPr>
            <p:ph type="ctrTitle"/>
          </p:nvPr>
        </p:nvSpPr>
        <p:spPr>
          <a:xfrm>
            <a:off x="-2" y="1154624"/>
            <a:ext cx="12192000" cy="2913681"/>
          </a:xfrm>
          <a:solidFill>
            <a:schemeClr val="accent4"/>
          </a:solidFill>
        </p:spPr>
        <p:txBody>
          <a:bodyPr>
            <a:normAutofit/>
          </a:bodyPr>
          <a:lstStyle/>
          <a:p>
            <a:pPr algn="r"/>
            <a:r>
              <a:rPr lang="en-US" dirty="0"/>
              <a:t>		 </a:t>
            </a:r>
            <a:r>
              <a:rPr lang="en-US" sz="6600" dirty="0"/>
              <a:t>T05+1 </a:t>
            </a:r>
            <a:r>
              <a:rPr lang="en-US" sz="6600" cap="none" dirty="0"/>
              <a:t>Input </a:t>
            </a:r>
            <a:br>
              <a:rPr lang="en-US" sz="6600" cap="none" dirty="0"/>
            </a:br>
            <a:r>
              <a:rPr lang="en-US" sz="6600" cap="none" dirty="0"/>
              <a:t>Process Output</a:t>
            </a:r>
            <a:br>
              <a:rPr lang="en-US" dirty="0"/>
            </a:br>
            <a:endParaRPr lang="en-US" dirty="0"/>
          </a:p>
        </p:txBody>
      </p:sp>
      <p:sp>
        <p:nvSpPr>
          <p:cNvPr id="3" name="Subtitle 2"/>
          <p:cNvSpPr>
            <a:spLocks noGrp="1"/>
          </p:cNvSpPr>
          <p:nvPr>
            <p:ph type="subTitle" idx="1"/>
          </p:nvPr>
        </p:nvSpPr>
        <p:spPr>
          <a:xfrm>
            <a:off x="1"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865479"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92047"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227" y="5238910"/>
            <a:ext cx="1231632" cy="12316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1465"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input process output">
            <a:extLst>
              <a:ext uri="{FF2B5EF4-FFF2-40B4-BE49-F238E27FC236}">
                <a16:creationId xmlns:a16="http://schemas.microsoft.com/office/drawing/2014/main" id="{BC664864-27F0-4DA5-BC03-2AC0C641DF7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850" y="108488"/>
            <a:ext cx="6215591" cy="493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4124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E5448-F913-43BC-976F-8A4CBA35EC73}"/>
              </a:ext>
            </a:extLst>
          </p:cNvPr>
          <p:cNvSpPr>
            <a:spLocks noGrp="1"/>
          </p:cNvSpPr>
          <p:nvPr>
            <p:ph type="title"/>
          </p:nvPr>
        </p:nvSpPr>
        <p:spPr>
          <a:xfrm>
            <a:off x="619932" y="284176"/>
            <a:ext cx="10367067" cy="1508760"/>
          </a:xfrm>
        </p:spPr>
        <p:txBody>
          <a:bodyPr/>
          <a:lstStyle/>
          <a:p>
            <a:r>
              <a:rPr lang="en-MY" b="1" dirty="0"/>
              <a:t>I-P-O</a:t>
            </a:r>
          </a:p>
        </p:txBody>
      </p:sp>
      <p:sp>
        <p:nvSpPr>
          <p:cNvPr id="3" name="Content Placeholder 2">
            <a:extLst>
              <a:ext uri="{FF2B5EF4-FFF2-40B4-BE49-F238E27FC236}">
                <a16:creationId xmlns:a16="http://schemas.microsoft.com/office/drawing/2014/main" id="{8A830ABF-D29F-4400-8B06-575CAD6DC55B}"/>
              </a:ext>
            </a:extLst>
          </p:cNvPr>
          <p:cNvSpPr>
            <a:spLocks noGrp="1"/>
          </p:cNvSpPr>
          <p:nvPr>
            <p:ph idx="1"/>
          </p:nvPr>
        </p:nvSpPr>
        <p:spPr>
          <a:xfrm>
            <a:off x="519193" y="2011680"/>
            <a:ext cx="7539927" cy="3428225"/>
          </a:xfrm>
        </p:spPr>
        <p:txBody>
          <a:bodyPr>
            <a:normAutofit/>
          </a:bodyPr>
          <a:lstStyle/>
          <a:p>
            <a:r>
              <a:rPr lang="en-MY" sz="3600" dirty="0">
                <a:solidFill>
                  <a:srgbClr val="FFFF00"/>
                </a:solidFill>
              </a:rPr>
              <a:t>Input</a:t>
            </a:r>
            <a:r>
              <a:rPr lang="en-MY" sz="3600" dirty="0"/>
              <a:t> data</a:t>
            </a:r>
          </a:p>
          <a:p>
            <a:r>
              <a:rPr lang="en-MY" sz="3600" dirty="0">
                <a:solidFill>
                  <a:srgbClr val="FFFF00"/>
                </a:solidFill>
              </a:rPr>
              <a:t>Process</a:t>
            </a:r>
            <a:r>
              <a:rPr lang="en-MY" sz="3600" dirty="0"/>
              <a:t> the data by converting into information</a:t>
            </a:r>
          </a:p>
          <a:p>
            <a:r>
              <a:rPr lang="en-MY" sz="3600" dirty="0">
                <a:solidFill>
                  <a:srgbClr val="FFFF00"/>
                </a:solidFill>
              </a:rPr>
              <a:t>Output</a:t>
            </a:r>
            <a:r>
              <a:rPr lang="en-MY" sz="3600" dirty="0"/>
              <a:t> – convey the information as something meaningful</a:t>
            </a:r>
          </a:p>
        </p:txBody>
      </p:sp>
      <p:sp>
        <p:nvSpPr>
          <p:cNvPr id="4" name="Date Placeholder 3">
            <a:extLst>
              <a:ext uri="{FF2B5EF4-FFF2-40B4-BE49-F238E27FC236}">
                <a16:creationId xmlns:a16="http://schemas.microsoft.com/office/drawing/2014/main" id="{89A4F3BB-1D43-4E4F-A9F0-7E5BF55062E5}"/>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ECEAB70-E2FC-4722-AA29-9FB62AD8585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4C01940-20BD-417C-8EBE-A578A8738EB9}"/>
              </a:ext>
            </a:extLst>
          </p:cNvPr>
          <p:cNvSpPr>
            <a:spLocks noGrp="1"/>
          </p:cNvSpPr>
          <p:nvPr>
            <p:ph type="sldNum" sz="quarter" idx="12"/>
          </p:nvPr>
        </p:nvSpPr>
        <p:spPr/>
        <p:txBody>
          <a:bodyPr/>
          <a:lstStyle/>
          <a:p>
            <a:fld id="{4FAB73BC-B049-4115-A692-8D63A059BFB8}" type="slidenum">
              <a:rPr lang="en-US" smtClean="0"/>
              <a:t>95</a:t>
            </a:fld>
            <a:endParaRPr lang="en-US" dirty="0"/>
          </a:p>
        </p:txBody>
      </p:sp>
      <p:pic>
        <p:nvPicPr>
          <p:cNvPr id="1026" name="Picture 2" descr="Image result for input process output">
            <a:extLst>
              <a:ext uri="{FF2B5EF4-FFF2-40B4-BE49-F238E27FC236}">
                <a16:creationId xmlns:a16="http://schemas.microsoft.com/office/drawing/2014/main" id="{74D9EE52-57C4-4A9A-B19C-4CD8B5017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7144" y="2146515"/>
            <a:ext cx="4529458" cy="359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7363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697424" y="1875294"/>
            <a:ext cx="7575038"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72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$num1= 3; $num2=5;</a:t>
            </a:r>
            <a:endParaRPr dirty="0">
              <a:solidFill>
                <a:srgbClr val="FFFF00"/>
              </a:solidFill>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96</a:t>
            </a:fld>
            <a:endParaRPr/>
          </a:p>
        </p:txBody>
      </p:sp>
      <p:pic>
        <p:nvPicPr>
          <p:cNvPr id="2050" name="Picture 2" descr="Image result for variable">
            <a:extLst>
              <a:ext uri="{FF2B5EF4-FFF2-40B4-BE49-F238E27FC236}">
                <a16:creationId xmlns:a16="http://schemas.microsoft.com/office/drawing/2014/main" id="{47A6B30B-A4C1-4A14-91AA-BAD788E1C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9059" y="3758340"/>
            <a:ext cx="5008346" cy="286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2599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767166" y="1813301"/>
            <a:ext cx="9497878"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97</a:t>
            </a:fld>
            <a:endParaRPr/>
          </a:p>
        </p:txBody>
      </p:sp>
    </p:spTree>
    <p:extLst>
      <p:ext uri="{BB962C8B-B14F-4D97-AF65-F5344CB8AC3E}">
        <p14:creationId xmlns:p14="http://schemas.microsoft.com/office/powerpoint/2010/main" val="19248954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8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87" name="Google Shape;987;p84"/>
          <p:cNvSpPr txBox="1">
            <a:spLocks noGrp="1"/>
          </p:cNvSpPr>
          <p:nvPr>
            <p:ph type="title"/>
          </p:nvPr>
        </p:nvSpPr>
        <p:spPr>
          <a:xfrm>
            <a:off x="674176" y="195072"/>
            <a:ext cx="8627391"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Arithmetic Operations</a:t>
            </a:r>
            <a:endParaRPr dirty="0">
              <a:solidFill>
                <a:schemeClr val="tx1"/>
              </a:solidFill>
            </a:endParaRPr>
          </a:p>
        </p:txBody>
      </p:sp>
      <p:graphicFrame>
        <p:nvGraphicFramePr>
          <p:cNvPr id="988" name="Google Shape;988;p84"/>
          <p:cNvGraphicFramePr/>
          <p:nvPr>
            <p:extLst>
              <p:ext uri="{D42A27DB-BD31-4B8C-83A1-F6EECF244321}">
                <p14:modId xmlns:p14="http://schemas.microsoft.com/office/powerpoint/2010/main" val="1012667217"/>
              </p:ext>
            </p:extLst>
          </p:nvPr>
        </p:nvGraphicFramePr>
        <p:xfrm>
          <a:off x="759416" y="1565329"/>
          <a:ext cx="11042543" cy="4911670"/>
        </p:xfrm>
        <a:graphic>
          <a:graphicData uri="http://schemas.openxmlformats.org/drawingml/2006/table">
            <a:tbl>
              <a:tblPr>
                <a:noFill/>
              </a:tblPr>
              <a:tblGrid>
                <a:gridCol w="1801079">
                  <a:extLst>
                    <a:ext uri="{9D8B030D-6E8A-4147-A177-3AD203B41FA5}">
                      <a16:colId xmlns:a16="http://schemas.microsoft.com/office/drawing/2014/main" val="20000"/>
                    </a:ext>
                  </a:extLst>
                </a:gridCol>
                <a:gridCol w="2391213">
                  <a:extLst>
                    <a:ext uri="{9D8B030D-6E8A-4147-A177-3AD203B41FA5}">
                      <a16:colId xmlns:a16="http://schemas.microsoft.com/office/drawing/2014/main" val="20001"/>
                    </a:ext>
                  </a:extLst>
                </a:gridCol>
                <a:gridCol w="2557221">
                  <a:extLst>
                    <a:ext uri="{9D8B030D-6E8A-4147-A177-3AD203B41FA5}">
                      <a16:colId xmlns:a16="http://schemas.microsoft.com/office/drawing/2014/main" val="20002"/>
                    </a:ext>
                  </a:extLst>
                </a:gridCol>
                <a:gridCol w="4293030">
                  <a:extLst>
                    <a:ext uri="{9D8B030D-6E8A-4147-A177-3AD203B41FA5}">
                      <a16:colId xmlns:a16="http://schemas.microsoft.com/office/drawing/2014/main" val="20003"/>
                    </a:ext>
                  </a:extLst>
                </a:gridCol>
              </a:tblGrid>
              <a:tr h="427105">
                <a:tc rowSpan="2">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Operator</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rowSpan="2">
                  <a:txBody>
                    <a:bodyPr/>
                    <a:lstStyle/>
                    <a:p>
                      <a:pPr marL="0" marR="0" lvl="0" indent="0" algn="ctr" rtl="0">
                        <a:spcBef>
                          <a:spcPts val="0"/>
                        </a:spcBef>
                        <a:spcAft>
                          <a:spcPts val="0"/>
                        </a:spcAft>
                        <a:buNone/>
                      </a:pPr>
                      <a:r>
                        <a:rPr lang="en-US" sz="2800" b="1" u="none" strike="noStrike" cap="none" dirty="0">
                          <a:solidFill>
                            <a:srgbClr val="FF0000"/>
                          </a:solidFill>
                          <a:latin typeface="Twentieth Century"/>
                          <a:ea typeface="Twentieth Century"/>
                          <a:cs typeface="Twentieth Century"/>
                          <a:sym typeface="Twentieth Century"/>
                        </a:rPr>
                        <a:t>Operation</a:t>
                      </a:r>
                      <a:endParaRPr sz="2400" u="none" strike="noStrike" cap="none" dirty="0">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gridSpan="2">
                  <a:txBody>
                    <a:bodyPr/>
                    <a:lstStyle/>
                    <a:p>
                      <a:pPr marL="0" marR="0" lvl="0" indent="0" algn="ctr" rtl="0">
                        <a:spcBef>
                          <a:spcPts val="0"/>
                        </a:spcBef>
                        <a:spcAft>
                          <a:spcPts val="0"/>
                        </a:spcAft>
                        <a:buNone/>
                      </a:pPr>
                      <a:r>
                        <a:rPr lang="en-US" sz="2400" b="1" u="none" strike="noStrike" cap="none">
                          <a:solidFill>
                            <a:srgbClr val="FF0000"/>
                          </a:solidFill>
                          <a:latin typeface="Twentieth Century"/>
                          <a:ea typeface="Twentieth Century"/>
                          <a:cs typeface="Twentieth Century"/>
                          <a:sym typeface="Twentieth Century"/>
                        </a:rPr>
                        <a:t>Example</a:t>
                      </a:r>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99"/>
                    </a:solidFill>
                  </a:tcPr>
                </a:tc>
                <a:tc hMerge="1">
                  <a:txBody>
                    <a:bodyPr/>
                    <a:lstStyle/>
                    <a:p>
                      <a:endParaRPr lang="en-US"/>
                    </a:p>
                  </a:txBody>
                  <a:tcPr/>
                </a:tc>
                <a:extLst>
                  <a:ext uri="{0D108BD9-81ED-4DB2-BD59-A6C34878D82A}">
                    <a16:rowId xmlns:a16="http://schemas.microsoft.com/office/drawing/2014/main" val="10000"/>
                  </a:ext>
                </a:extLst>
              </a:tr>
              <a:tr h="99657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Mathematical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PHP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498285">
                <a:tc>
                  <a:txBody>
                    <a:bodyPr/>
                    <a:lstStyle/>
                    <a:p>
                      <a:pPr marL="0" marR="0" lvl="0" indent="0" algn="ctr" rtl="0">
                        <a:spcBef>
                          <a:spcPts val="0"/>
                        </a:spcBef>
                        <a:spcAft>
                          <a:spcPts val="0"/>
                        </a:spcAft>
                        <a:buNone/>
                      </a:pPr>
                      <a:r>
                        <a:rPr lang="en-US" sz="2800" b="1" u="none" strike="noStrike" cap="none" dirty="0">
                          <a:solidFill>
                            <a:schemeClr val="bg1"/>
                          </a:solidFill>
                          <a:latin typeface="Twentieth Century"/>
                          <a:ea typeface="Twentieth Century"/>
                          <a:cs typeface="Twentieth Century"/>
                          <a:sym typeface="Twentieth Century"/>
                        </a:rPr>
                        <a: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Addition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num1 + 3</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$total=$n1 + $n2;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2"/>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Subtraction</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$q=$pi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3"/>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Multiplication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width x height </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$area=$width * $height;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4"/>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Division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a/b</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$div=$a/$b;</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5"/>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Modulus</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num modulo 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$even=$nom%3;</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6"/>
                  </a:ext>
                </a:extLst>
              </a:tr>
            </a:tbl>
          </a:graphicData>
        </a:graphic>
      </p:graphicFrame>
      <p:sp>
        <p:nvSpPr>
          <p:cNvPr id="990" name="Google Shape;990;p8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91" name="Google Shape;991;p8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AAAC-4675-47A9-8250-DDE4E55FAEAD}"/>
              </a:ext>
            </a:extLst>
          </p:cNvPr>
          <p:cNvSpPr>
            <a:spLocks noGrp="1"/>
          </p:cNvSpPr>
          <p:nvPr>
            <p:ph type="title"/>
          </p:nvPr>
        </p:nvSpPr>
        <p:spPr/>
        <p:txBody>
          <a:bodyPr/>
          <a:lstStyle/>
          <a:p>
            <a:r>
              <a:rPr lang="en-MY" dirty="0"/>
              <a:t>PROCESS: ADD 2 NUMBERS</a:t>
            </a:r>
          </a:p>
        </p:txBody>
      </p:sp>
      <p:graphicFrame>
        <p:nvGraphicFramePr>
          <p:cNvPr id="7" name="Content Placeholder 6">
            <a:extLst>
              <a:ext uri="{FF2B5EF4-FFF2-40B4-BE49-F238E27FC236}">
                <a16:creationId xmlns:a16="http://schemas.microsoft.com/office/drawing/2014/main" id="{9457EF80-C481-4324-BA34-CE9ED8C12715}"/>
              </a:ext>
            </a:extLst>
          </p:cNvPr>
          <p:cNvGraphicFramePr>
            <a:graphicFrameLocks noGrp="1"/>
          </p:cNvGraphicFramePr>
          <p:nvPr>
            <p:ph idx="1"/>
            <p:extLst>
              <p:ext uri="{D42A27DB-BD31-4B8C-83A1-F6EECF244321}">
                <p14:modId xmlns:p14="http://schemas.microsoft.com/office/powerpoint/2010/main" val="3331875693"/>
              </p:ext>
            </p:extLst>
          </p:nvPr>
        </p:nvGraphicFramePr>
        <p:xfrm>
          <a:off x="727969" y="1792936"/>
          <a:ext cx="11043821" cy="4995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702BE6AF-DB8A-41C5-B140-C3CE65E9A5C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4BCFB1F-1FE3-4D39-8EBD-EAD39F7FFE9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6397C2B-ECE0-455C-B7EB-AC100AF87655}"/>
              </a:ext>
            </a:extLst>
          </p:cNvPr>
          <p:cNvSpPr>
            <a:spLocks noGrp="1"/>
          </p:cNvSpPr>
          <p:nvPr>
            <p:ph type="sldNum" sz="quarter" idx="12"/>
          </p:nvPr>
        </p:nvSpPr>
        <p:spPr/>
        <p:txBody>
          <a:bodyPr/>
          <a:lstStyle/>
          <a:p>
            <a:fld id="{4FAB73BC-B049-4115-A692-8D63A059BFB8}" type="slidenum">
              <a:rPr lang="en-US" smtClean="0"/>
              <a:t>99</a:t>
            </a:fld>
            <a:endParaRPr lang="en-US" dirty="0"/>
          </a:p>
        </p:txBody>
      </p:sp>
      <p:sp>
        <p:nvSpPr>
          <p:cNvPr id="8" name="Title 1">
            <a:extLst>
              <a:ext uri="{FF2B5EF4-FFF2-40B4-BE49-F238E27FC236}">
                <a16:creationId xmlns:a16="http://schemas.microsoft.com/office/drawing/2014/main" id="{577C9DC8-FAF9-4783-9D27-5FA5B367F9E3}"/>
              </a:ext>
            </a:extLst>
          </p:cNvPr>
          <p:cNvSpPr txBox="1">
            <a:spLocks/>
          </p:cNvSpPr>
          <p:nvPr/>
        </p:nvSpPr>
        <p:spPr>
          <a:xfrm>
            <a:off x="1148180" y="1544705"/>
            <a:ext cx="1104382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a:lstStyle>
          <a:p>
            <a:r>
              <a:rPr lang="en-MY" dirty="0"/>
              <a:t>Input 		      process 			output</a:t>
            </a:r>
          </a:p>
        </p:txBody>
      </p:sp>
      <p:pic>
        <p:nvPicPr>
          <p:cNvPr id="9" name="Google Shape;756;p61" descr="malaysia-php-mysql.gif">
            <a:extLst>
              <a:ext uri="{FF2B5EF4-FFF2-40B4-BE49-F238E27FC236}">
                <a16:creationId xmlns:a16="http://schemas.microsoft.com/office/drawing/2014/main" id="{F796FEB0-B6C6-477B-AFEB-D9BEA0094282}"/>
              </a:ext>
            </a:extLst>
          </p:cNvPr>
          <p:cNvPicPr preferRelativeResize="0"/>
          <p:nvPr/>
        </p:nvPicPr>
        <p:blipFill rotWithShape="1">
          <a:blip r:embed="rId7">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4521374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606060"/>
      </a:dk2>
      <a:lt2>
        <a:srgbClr val="EDEDED"/>
      </a:lt2>
      <a:accent1>
        <a:srgbClr val="FFC000"/>
      </a:accent1>
      <a:accent2>
        <a:srgbClr val="A5D028"/>
      </a:accent2>
      <a:accent3>
        <a:srgbClr val="0CC978"/>
      </a:accent3>
      <a:accent4>
        <a:srgbClr val="099BDD"/>
      </a:accent4>
      <a:accent5>
        <a:srgbClr val="47BFCD"/>
      </a:accent5>
      <a:accent6>
        <a:srgbClr val="DD7C15"/>
      </a:accent6>
      <a:hlink>
        <a:srgbClr val="FF9933"/>
      </a:hlink>
      <a:folHlink>
        <a:srgbClr val="B2B2B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17151</TotalTime>
  <Words>8519</Words>
  <Application>Microsoft Office PowerPoint</Application>
  <PresentationFormat>Widescreen</PresentationFormat>
  <Paragraphs>1496</Paragraphs>
  <Slides>270</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270</vt:i4>
      </vt:variant>
    </vt:vector>
  </HeadingPairs>
  <TitlesOfParts>
    <vt:vector size="279" baseType="lpstr">
      <vt:lpstr>Arial</vt:lpstr>
      <vt:lpstr>Calibri</vt:lpstr>
      <vt:lpstr>Corbel</vt:lpstr>
      <vt:lpstr>Courier New</vt:lpstr>
      <vt:lpstr>Noto Sans Symbols</vt:lpstr>
      <vt:lpstr>Roboto</vt:lpstr>
      <vt:lpstr>Twentieth Century</vt:lpstr>
      <vt:lpstr>Wingdings</vt:lpstr>
      <vt:lpstr>Banded</vt:lpstr>
      <vt:lpstr>  Web Programming  PHP&amp;MySQL </vt:lpstr>
      <vt:lpstr>  T00 PHP + LARAGON </vt:lpstr>
      <vt:lpstr>3-tier</vt:lpstr>
      <vt:lpstr>T1: CLIENT (BROWSER HTML)</vt:lpstr>
      <vt:lpstr>T2: Web server + PHP interpreter</vt:lpstr>
      <vt:lpstr>T3: DATABASE</vt:lpstr>
      <vt:lpstr>LARAGON.ORG</vt:lpstr>
      <vt:lpstr>DOWNLOAD       FROM LARAGON.org</vt:lpstr>
      <vt:lpstr>LARAGON INTERFACE</vt:lpstr>
      <vt:lpstr>    T01 HTML5 &amp; Bootstrap (Web Programming) </vt:lpstr>
      <vt:lpstr>  T01 HTML5 </vt:lpstr>
      <vt:lpstr>Training outline</vt:lpstr>
      <vt:lpstr>HTML5</vt:lpstr>
      <vt:lpstr>Typical HTML CODE</vt:lpstr>
      <vt:lpstr>HTML5 image handling</vt:lpstr>
      <vt:lpstr>HTML5 Native video</vt:lpstr>
      <vt:lpstr>HTML5 Native AUDIO</vt:lpstr>
      <vt:lpstr>Location MAPS</vt:lpstr>
      <vt:lpstr>BLOCK &lt;DIV&gt;</vt:lpstr>
      <vt:lpstr>HTML Responsive layout</vt:lpstr>
      <vt:lpstr>HTML Responsive layout</vt:lpstr>
      <vt:lpstr>VIEWPORT</vt:lpstr>
      <vt:lpstr>HTML Responsive layout</vt:lpstr>
      <vt:lpstr>HTML Responsive layout</vt:lpstr>
      <vt:lpstr>    T02 Bootstrap +  PHP Include   </vt:lpstr>
      <vt:lpstr>   T02 BOOTSTRAP + PHP include </vt:lpstr>
      <vt:lpstr>Bootstrap</vt:lpstr>
      <vt:lpstr>Bootstrap</vt:lpstr>
      <vt:lpstr>Bootstrap -setting</vt:lpstr>
      <vt:lpstr>Basic bootstrap layout</vt:lpstr>
      <vt:lpstr>BOOTSTRAP FORM</vt:lpstr>
      <vt:lpstr>BootSTRAP GRID SYSTEM</vt:lpstr>
      <vt:lpstr>BootSTRAP GRID SYSTEM DESKTOP</vt:lpstr>
      <vt:lpstr>BootSTRAP GRID SYSTEM MOBILE</vt:lpstr>
      <vt:lpstr>Include php</vt:lpstr>
      <vt:lpstr>FREE STARTbootstrap.com</vt:lpstr>
      <vt:lpstr>Sample2 - smartsolat</vt:lpstr>
      <vt:lpstr>startbootstrap.com/themes/sb-admin-2/</vt:lpstr>
      <vt:lpstr>   T02.1 HTML + Bootstrap Form (Web Programming) </vt:lpstr>
      <vt:lpstr>OUTPUT PREVIEW</vt:lpstr>
      <vt:lpstr>DISCLAIMER</vt:lpstr>
      <vt:lpstr>CONNECT TO MYSQL DATABASE</vt:lpstr>
      <vt:lpstr>Code &amp; Slides  github.com/khirulnizam/     newsystem</vt:lpstr>
      <vt:lpstr>BOOTSTRAP FORM</vt:lpstr>
      <vt:lpstr>BootstrapCDN.com</vt:lpstr>
      <vt:lpstr>PowerPoint Presentation</vt:lpstr>
      <vt:lpstr>BootSTRAP GRID SYSTEM</vt:lpstr>
      <vt:lpstr>Email &amp; PASSWORD</vt:lpstr>
      <vt:lpstr>Date &amp; NUMBER</vt:lpstr>
      <vt:lpstr>SELECT (DROP-DOWN)</vt:lpstr>
      <vt:lpstr>TEXTAREA</vt:lpstr>
      <vt:lpstr>CHECKBOX</vt:lpstr>
      <vt:lpstr>RADIO</vt:lpstr>
      <vt:lpstr>FORM-INLINE</vt:lpstr>
      <vt:lpstr>READONLY</vt:lpstr>
      <vt:lpstr>DISABLED</vt:lpstr>
      <vt:lpstr>FROM GRID</vt:lpstr>
      <vt:lpstr>OUTPUT PREVIEW</vt:lpstr>
      <vt:lpstr>T03: PHP sintaks &amp; echo (Web Programming) </vt:lpstr>
      <vt:lpstr>   T03: PHP SYNTAX &amp; ECHO </vt:lpstr>
      <vt:lpstr>Introduction</vt:lpstr>
      <vt:lpstr>Introduction to PHP</vt:lpstr>
      <vt:lpstr>Introduction to PHP</vt:lpstr>
      <vt:lpstr>Introduction to PHP</vt:lpstr>
      <vt:lpstr>PHP Script Tag</vt:lpstr>
      <vt:lpstr>PHP Script Tag </vt:lpstr>
      <vt:lpstr>PHP Script Tag </vt:lpstr>
      <vt:lpstr>PHP Script  TAG</vt:lpstr>
      <vt:lpstr>PHP Script Tag </vt:lpstr>
      <vt:lpstr>PHP ECHO</vt:lpstr>
      <vt:lpstr>   T04 PHP SYNTAX  //comment &amp;  $variable </vt:lpstr>
      <vt:lpstr>Comments in PHP</vt:lpstr>
      <vt:lpstr>Comments in PHP</vt:lpstr>
      <vt:lpstr>Comments in PHP </vt:lpstr>
      <vt:lpstr>   T04 PHP SYNTAX $variable &amp; concat </vt:lpstr>
      <vt:lpstr>   T05 SYNTAX PHP VARIABLES &amp; CONCAT </vt:lpstr>
      <vt:lpstr>PHP Variables</vt:lpstr>
      <vt:lpstr>PHP Variables (cont)</vt:lpstr>
      <vt:lpstr>PHP Variables (cont)</vt:lpstr>
      <vt:lpstr>EXAMPLE ON VARIABLE</vt:lpstr>
      <vt:lpstr>Naming Rules for Variables</vt:lpstr>
      <vt:lpstr>EXAMPLE</vt:lpstr>
      <vt:lpstr>Lateral Values</vt:lpstr>
      <vt:lpstr>Lateral Values (cont)</vt:lpstr>
      <vt:lpstr>Lateral Values (cont)</vt:lpstr>
      <vt:lpstr>Lateral Values (cont)</vt:lpstr>
      <vt:lpstr>Lateral Values (cont)</vt:lpstr>
      <vt:lpstr>Lateral Values (cont)</vt:lpstr>
      <vt:lpstr>Concatenation Operator</vt:lpstr>
      <vt:lpstr>Concatenation (cont)</vt:lpstr>
      <vt:lpstr>Concatenation (cont)</vt:lpstr>
      <vt:lpstr>Concatenation (cont)</vt:lpstr>
      <vt:lpstr>Concatenation (cont)</vt:lpstr>
      <vt:lpstr>   T05+1 Input  Process Output </vt:lpstr>
      <vt:lpstr>I-P-O</vt:lpstr>
      <vt:lpstr>PHP Variables</vt:lpstr>
      <vt:lpstr>Naming Rules for Variables</vt:lpstr>
      <vt:lpstr>Arithmetic Operations</vt:lpstr>
      <vt:lpstr>PROCESS: ADD 2 NUMBERS</vt:lpstr>
      <vt:lpstr>github.com/khirulnizam/newsystem</vt:lpstr>
      <vt:lpstr>   T06 FORM INPUT </vt:lpstr>
      <vt:lpstr>Example  (cont)</vt:lpstr>
      <vt:lpstr>Input Through HTML</vt:lpstr>
      <vt:lpstr>GET vs. POST</vt:lpstr>
      <vt:lpstr>Example  (Using GET Method)</vt:lpstr>
      <vt:lpstr>Display.php</vt:lpstr>
      <vt:lpstr>Example  (cont)</vt:lpstr>
      <vt:lpstr>Example  (Using POST Method)</vt:lpstr>
      <vt:lpstr>PowerPoint Presentation</vt:lpstr>
      <vt:lpstr>INSPECT  TOOLS </vt:lpstr>
      <vt:lpstr>   T07 SELECTION  (PILIHAN) IF…Else </vt:lpstr>
      <vt:lpstr>Comparison Operators</vt:lpstr>
      <vt:lpstr>Selection in PHP</vt:lpstr>
      <vt:lpstr>Simple if</vt:lpstr>
      <vt:lpstr>Example</vt:lpstr>
      <vt:lpstr>FORM (name-age.php )</vt:lpstr>
      <vt:lpstr>THE PHP IF…ELSE</vt:lpstr>
      <vt:lpstr>   T08 ITERATION (ULANGAN) FOR LOOp </vt:lpstr>
      <vt:lpstr>Repetition in PHP</vt:lpstr>
      <vt:lpstr>for structure</vt:lpstr>
      <vt:lpstr>OUTPUT SAMPLE</vt:lpstr>
      <vt:lpstr>   T09 ARRAY (TATASUSUNAN) FOREACH </vt:lpstr>
      <vt:lpstr>Introduction of Array</vt:lpstr>
      <vt:lpstr>Introduction of Array (cont)</vt:lpstr>
      <vt:lpstr>Introduction of Array</vt:lpstr>
      <vt:lpstr>Numeric Array</vt:lpstr>
      <vt:lpstr>Example</vt:lpstr>
      <vt:lpstr>Associative Array</vt:lpstr>
      <vt:lpstr>DISPLAY  YEARS in DROPDOWN</vt:lpstr>
      <vt:lpstr>SELECT</vt:lpstr>
      <vt:lpstr>FOREACH</vt:lpstr>
      <vt:lpstr>   T10 FILE UPLOAD (MUAT-NAIK FAIL) </vt:lpstr>
      <vt:lpstr>DISCLAIMER</vt:lpstr>
      <vt:lpstr>move_uploaded_file   function</vt:lpstr>
      <vt:lpstr>PHP.ini</vt:lpstr>
      <vt:lpstr>UPLOAD FORM (ONLY FOR IMAGE)</vt:lpstr>
      <vt:lpstr>enctype</vt:lpstr>
      <vt:lpstr>OUTPUT</vt:lpstr>
      <vt:lpstr>PHP to store image in server</vt:lpstr>
      <vt:lpstr>PHP to store image in server</vt:lpstr>
      <vt:lpstr>PHP to store image in server</vt:lpstr>
      <vt:lpstr>OUTPUT</vt:lpstr>
      <vt:lpstr>T11 php OOP (PENGATURCARAAN BERASASKAN  OBJEK) </vt:lpstr>
      <vt:lpstr>OOP</vt:lpstr>
      <vt:lpstr>FUNCTION IN PHP</vt:lpstr>
      <vt:lpstr>MODULAR PHP FUNCTION</vt:lpstr>
      <vt:lpstr>PowerPoint Presentation</vt:lpstr>
      <vt:lpstr>PHP Class</vt:lpstr>
      <vt:lpstr>CLASS Method</vt:lpstr>
      <vt:lpstr>PHP Class with Constructor</vt:lpstr>
      <vt:lpstr>PHP Object Call</vt:lpstr>
      <vt:lpstr>STATIC METHOD/PROPERTIES</vt:lpstr>
      <vt:lpstr>INHERITANCE</vt:lpstr>
      <vt:lpstr>EXAMPLE ON INHERITANCE</vt:lpstr>
      <vt:lpstr>INHERITANCE: PHP FRAMEWORK</vt:lpstr>
      <vt:lpstr>   T12 PREPARING MYSQL  DATABASE SERVER (PANGKALAN DATA) </vt:lpstr>
      <vt:lpstr>   T12 PREPARING MYSQL  DATABASE SERVER (PANGKALAN DATA) </vt:lpstr>
      <vt:lpstr>DISCLAIMER</vt:lpstr>
      <vt:lpstr>CONNECT TO MYSQL DATABASE</vt:lpstr>
      <vt:lpstr>CHANGE DBSERVER ROOT PASSWORD</vt:lpstr>
      <vt:lpstr>ENTER PASSWORD</vt:lpstr>
      <vt:lpstr>START ALL </vt:lpstr>
      <vt:lpstr>CREATE NEW DB</vt:lpstr>
      <vt:lpstr>HEIDI SQL (MYSQL CILENT)</vt:lpstr>
      <vt:lpstr>CREATE NEW TABLE</vt:lpstr>
      <vt:lpstr>TABLE STRUCTURE : STUDENTS </vt:lpstr>
      <vt:lpstr>POPULATE DUMMY DATA</vt:lpstr>
      <vt:lpstr>   T13 DBCONNECT PDO (PANGKALAN DATA PDO) </vt:lpstr>
      <vt:lpstr>T13 DBCONNECT PDO (PANGKALAN DATA PDO) </vt:lpstr>
      <vt:lpstr>DISCLAIMER</vt:lpstr>
      <vt:lpstr>CONNECT TO MYSQL DATABASE</vt:lpstr>
      <vt:lpstr>WHY PDO ? </vt:lpstr>
      <vt:lpstr>TEST DBCONNECT  TO DATABASE</vt:lpstr>
      <vt:lpstr>HOW TO DISPLAY ALL RECORDS</vt:lpstr>
      <vt:lpstr>EMBED SQL STATEMENT</vt:lpstr>
      <vt:lpstr>SUBSCRIBE FSTM KUIS CHANNEL</vt:lpstr>
      <vt:lpstr>T14 DBCONNECT  using mysqli (Pangkalan Data mysqli) </vt:lpstr>
      <vt:lpstr>STAY HOME5,  SAVE MALAYSIA! t14: mysqli</vt:lpstr>
      <vt:lpstr>DISCLAIMER</vt:lpstr>
      <vt:lpstr>CONNECT TO MYSQL DATABASE</vt:lpstr>
      <vt:lpstr>3-tier – DATABASE CONNECTION</vt:lpstr>
      <vt:lpstr>CREATE NEW DB</vt:lpstr>
      <vt:lpstr>PREPARE DATABASE NAME &amp; TABLE</vt:lpstr>
      <vt:lpstr>mysqli_connect ( )</vt:lpstr>
      <vt:lpstr>mysqli_connect ( )</vt:lpstr>
      <vt:lpstr>TEST SQL COMMANDS</vt:lpstr>
      <vt:lpstr>MSQLI FUNCTIONS</vt:lpstr>
      <vt:lpstr>Associative Array</vt:lpstr>
      <vt:lpstr>EMBED SQL IN PHP</vt:lpstr>
      <vt:lpstr>DISPLAY RESULT SET</vt:lpstr>
      <vt:lpstr>SUBSCRIBE FSTM KUIS CHANNEL</vt:lpstr>
      <vt:lpstr>T15 SEARCH IN DB (Carian dalam DB) </vt:lpstr>
      <vt:lpstr>DISCLAIMER</vt:lpstr>
      <vt:lpstr>CONNECT TO MYSQL DATABASE</vt:lpstr>
      <vt:lpstr>Code &amp; Slides  github.com/khirulnizam/     newsystem</vt:lpstr>
      <vt:lpstr>CODE: search.php</vt:lpstr>
      <vt:lpstr>POPULATE DATA INSIDE TABLE</vt:lpstr>
      <vt:lpstr>Next</vt:lpstr>
      <vt:lpstr>T16 BOOTSTRAP  TEMPLATE </vt:lpstr>
      <vt:lpstr>EXAMPLE OF IMPLEMENTATION</vt:lpstr>
      <vt:lpstr> GITHUB</vt:lpstr>
      <vt:lpstr>DISCLAIMER</vt:lpstr>
      <vt:lpstr>CONNECT TO MYSQL DATABASE</vt:lpstr>
      <vt:lpstr>Include php</vt:lpstr>
      <vt:lpstr>startbootstrap.com/themes/sb-admin-2/</vt:lpstr>
      <vt:lpstr>EXAMPLE OF IMPLEMENTATION</vt:lpstr>
      <vt:lpstr>T17 INSERT RECORD  (MASUKKAN  REKOD BAHARU) </vt:lpstr>
      <vt:lpstr>EXAMPLE OF IMPLEMENTATION</vt:lpstr>
      <vt:lpstr> GITHUB</vt:lpstr>
      <vt:lpstr>DISCLAIMER</vt:lpstr>
      <vt:lpstr>CONNECT TO MYSQL DATABASE</vt:lpstr>
      <vt:lpstr>OVERVIEW</vt:lpstr>
      <vt:lpstr>forminsert.php</vt:lpstr>
      <vt:lpstr>forminsert.php</vt:lpstr>
      <vt:lpstr>forminsert.php</vt:lpstr>
      <vt:lpstr>INSERT INTO</vt:lpstr>
      <vt:lpstr>T18 SHOW DETAILS (Paparan semua  data rekod) </vt:lpstr>
      <vt:lpstr>OVERVIEW</vt:lpstr>
      <vt:lpstr>DISCLAIMER</vt:lpstr>
      <vt:lpstr>CONNECT TO MYSQL DATABASE</vt:lpstr>
      <vt:lpstr>Code &amp; Slides  github.com/khirulnizam/     newsystem</vt:lpstr>
      <vt:lpstr>OVERVIEW</vt:lpstr>
      <vt:lpstr>search-admin.php</vt:lpstr>
      <vt:lpstr>PowerPoint Presentation</vt:lpstr>
      <vt:lpstr>formshow.php</vt:lpstr>
      <vt:lpstr>PowerPoint Presentation</vt:lpstr>
      <vt:lpstr>PowerPoint Presentation</vt:lpstr>
      <vt:lpstr>PowerPoint Presentation</vt:lpstr>
      <vt:lpstr>Code &amp; Slides  github.com/khirulnizam/     newsystem</vt:lpstr>
      <vt:lpstr>T19 UPDATE  RECORD (Kemaskini  data rekod) </vt:lpstr>
      <vt:lpstr>UPDATE RECORD PROCESS</vt:lpstr>
      <vt:lpstr>OVERVIEW</vt:lpstr>
      <vt:lpstr>DISCLAIMER</vt:lpstr>
      <vt:lpstr>CONNECT TO MYSQL DATABASE</vt:lpstr>
      <vt:lpstr>Code &amp; Slides  github.com/khirulnizam/     newsystem</vt:lpstr>
      <vt:lpstr>UPDATE COMMAND SQL</vt:lpstr>
      <vt:lpstr>T20 DELETE  RECORD (Padam rekod) </vt:lpstr>
      <vt:lpstr>UPDATE RECORD PROCESS</vt:lpstr>
      <vt:lpstr>OVERVIEW</vt:lpstr>
      <vt:lpstr>DISCLAIMER</vt:lpstr>
      <vt:lpstr>CONNECT TO MYSQL DATABASE</vt:lpstr>
      <vt:lpstr>Code &amp; Slides  github.com/khirulnizam/     newsystem</vt:lpstr>
      <vt:lpstr>UPDATE COMMAND SQL</vt:lpstr>
      <vt:lpstr>T21 INNER JOIN  (Gabungan dua jadual)  </vt:lpstr>
      <vt:lpstr>1-Many relationship</vt:lpstr>
      <vt:lpstr>DISCLAIMER</vt:lpstr>
      <vt:lpstr>CONNECT TO MYSQL DATABASE</vt:lpstr>
      <vt:lpstr>Code &amp; Slides  github.com/khirulnizam/     newsystem</vt:lpstr>
      <vt:lpstr>DISPLAY OPTIONS FROM TABLE  TO DROP-DOWN</vt:lpstr>
      <vt:lpstr>OUTPUT</vt:lpstr>
      <vt:lpstr>T22 INNER JOIN DISPLAY  (Papar gabungan dua jadual)  </vt:lpstr>
      <vt:lpstr>PowerPoint Presentation</vt:lpstr>
      <vt:lpstr>1-Many relationship</vt:lpstr>
      <vt:lpstr>DISCLAIMER</vt:lpstr>
      <vt:lpstr>CONNECT TO MYSQL DATABASE</vt:lpstr>
      <vt:lpstr>1-Many relationship</vt:lpstr>
      <vt:lpstr>SQL: INNER JOIN</vt:lpstr>
      <vt:lpstr>OUTPUT</vt:lpstr>
      <vt:lpstr>MOBIRISE</vt:lpstr>
      <vt:lpstr>MOBIRISE</vt:lpstr>
      <vt:lpstr>Select theme</vt:lpstr>
      <vt:lpstr>PowerPoint Presentation</vt:lpstr>
      <vt:lpstr>PowerPoint Presentation</vt:lpstr>
      <vt:lpstr>PowerPoint Presentation</vt:lpstr>
      <vt:lpstr>PowerPoint Presentation</vt:lpstr>
      <vt:lpstr>MOBIRES- CHANGING IMAGE</vt:lpstr>
      <vt:lpstr>MOBIRES- TEXT EDITING</vt:lpstr>
      <vt:lpstr>PowerPoint Presentation</vt:lpstr>
      <vt:lpstr>PowerPoint Presentation</vt:lpstr>
      <vt:lpstr>Thank you very much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HTML5 + BOOTSTRAP  &amp; MOBIRISE</dc:title>
  <dc:creator>Khirulnizam Abd Rahman</dc:creator>
  <cp:lastModifiedBy>Khirulnizam Abd Rahman</cp:lastModifiedBy>
  <cp:revision>571</cp:revision>
  <dcterms:created xsi:type="dcterms:W3CDTF">2016-11-07T01:41:35Z</dcterms:created>
  <dcterms:modified xsi:type="dcterms:W3CDTF">2020-07-06T09:58:46Z</dcterms:modified>
</cp:coreProperties>
</file>